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89" r:id="rId4"/>
    <p:sldId id="257" r:id="rId5"/>
    <p:sldId id="260" r:id="rId6"/>
    <p:sldId id="274" r:id="rId7"/>
    <p:sldId id="258" r:id="rId8"/>
    <p:sldId id="265" r:id="rId9"/>
    <p:sldId id="267" r:id="rId10"/>
    <p:sldId id="268" r:id="rId11"/>
    <p:sldId id="269" r:id="rId12"/>
    <p:sldId id="270" r:id="rId13"/>
    <p:sldId id="272" r:id="rId14"/>
    <p:sldId id="273" r:id="rId15"/>
    <p:sldId id="286" r:id="rId16"/>
    <p:sldId id="280" r:id="rId17"/>
    <p:sldId id="278" r:id="rId18"/>
    <p:sldId id="279" r:id="rId19"/>
    <p:sldId id="281" r:id="rId20"/>
    <p:sldId id="282" r:id="rId21"/>
    <p:sldId id="283" r:id="rId22"/>
    <p:sldId id="284" r:id="rId23"/>
    <p:sldId id="285" r:id="rId24"/>
    <p:sldId id="290" r:id="rId25"/>
    <p:sldId id="287" r:id="rId26"/>
    <p:sldId id="266" r:id="rId2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84" d="100"/>
          <a:sy n="84"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BFC772-8199-4523-A0BE-462B0A4EF4A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8355DF4-D3EC-4D3A-8A93-86F38DE789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B1949A5-EE20-4B02-80BD-F17AFDAD2B33}"/>
              </a:ext>
            </a:extLst>
          </p:cNvPr>
          <p:cNvSpPr>
            <a:spLocks noGrp="1"/>
          </p:cNvSpPr>
          <p:nvPr>
            <p:ph type="dt" sz="half" idx="10"/>
          </p:nvPr>
        </p:nvSpPr>
        <p:spPr/>
        <p:txBody>
          <a:bodyPr/>
          <a:lstStyle/>
          <a:p>
            <a:fld id="{E6207B18-6EE8-4E4C-9972-E555AE3FD27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4E847A1F-1FCC-45C5-A616-CF49A1D184A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6A6F92F-4967-4B5A-99A2-387CF85D1551}"/>
              </a:ext>
            </a:extLst>
          </p:cNvPr>
          <p:cNvSpPr>
            <a:spLocks noGrp="1"/>
          </p:cNvSpPr>
          <p:nvPr>
            <p:ph type="sldNum" sz="quarter" idx="12"/>
          </p:nvPr>
        </p:nvSpPr>
        <p:spPr/>
        <p:txBody>
          <a:body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378395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34D62B-E8BC-4856-9934-B6598B8F7EB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4EA3169-478E-4ED8-A0A9-D2D16E50D85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E3D3CA9-BB0D-4A71-880F-55DA169808D3}"/>
              </a:ext>
            </a:extLst>
          </p:cNvPr>
          <p:cNvSpPr>
            <a:spLocks noGrp="1"/>
          </p:cNvSpPr>
          <p:nvPr>
            <p:ph type="dt" sz="half" idx="10"/>
          </p:nvPr>
        </p:nvSpPr>
        <p:spPr/>
        <p:txBody>
          <a:bodyPr/>
          <a:lstStyle/>
          <a:p>
            <a:fld id="{E6207B18-6EE8-4E4C-9972-E555AE3FD27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91C84D24-E265-4A59-BA71-B783B577ED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25C73B6-3FE0-47A1-8D41-211278741BF2}"/>
              </a:ext>
            </a:extLst>
          </p:cNvPr>
          <p:cNvSpPr>
            <a:spLocks noGrp="1"/>
          </p:cNvSpPr>
          <p:nvPr>
            <p:ph type="sldNum" sz="quarter" idx="12"/>
          </p:nvPr>
        </p:nvSpPr>
        <p:spPr/>
        <p:txBody>
          <a:body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455303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69825A9-ABD1-4D2F-AA2E-708DBF3EC2D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F83C8D1-3004-4666-97D1-2DD98EE189BE}"/>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8DC4BD0-36A9-4814-8619-5AFB8AC92F9C}"/>
              </a:ext>
            </a:extLst>
          </p:cNvPr>
          <p:cNvSpPr>
            <a:spLocks noGrp="1"/>
          </p:cNvSpPr>
          <p:nvPr>
            <p:ph type="dt" sz="half" idx="10"/>
          </p:nvPr>
        </p:nvSpPr>
        <p:spPr/>
        <p:txBody>
          <a:bodyPr/>
          <a:lstStyle/>
          <a:p>
            <a:fld id="{E6207B18-6EE8-4E4C-9972-E555AE3FD27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71719A63-DFFF-4ADF-9F79-C54EA57D455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760084-1057-4AE9-B0B9-69807B4BA137}"/>
              </a:ext>
            </a:extLst>
          </p:cNvPr>
          <p:cNvSpPr>
            <a:spLocks noGrp="1"/>
          </p:cNvSpPr>
          <p:nvPr>
            <p:ph type="sldNum" sz="quarter" idx="12"/>
          </p:nvPr>
        </p:nvSpPr>
        <p:spPr/>
        <p:txBody>
          <a:body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307345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240F6-870C-4311-9684-DE833D77923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107BF67-4B0F-4CFA-ABD5-326829F5707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089883-775B-4A70-839B-35E9EB507B54}"/>
              </a:ext>
            </a:extLst>
          </p:cNvPr>
          <p:cNvSpPr>
            <a:spLocks noGrp="1"/>
          </p:cNvSpPr>
          <p:nvPr>
            <p:ph type="dt" sz="half" idx="10"/>
          </p:nvPr>
        </p:nvSpPr>
        <p:spPr/>
        <p:txBody>
          <a:bodyPr/>
          <a:lstStyle/>
          <a:p>
            <a:fld id="{E6207B18-6EE8-4E4C-9972-E555AE3FD27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78BFCAC7-1BAE-4FCE-B863-00D30FC748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BA2DFD7-E9CB-4B99-87D4-E3BE4EFE86B5}"/>
              </a:ext>
            </a:extLst>
          </p:cNvPr>
          <p:cNvSpPr>
            <a:spLocks noGrp="1"/>
          </p:cNvSpPr>
          <p:nvPr>
            <p:ph type="sldNum" sz="quarter" idx="12"/>
          </p:nvPr>
        </p:nvSpPr>
        <p:spPr/>
        <p:txBody>
          <a:body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323095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3599D0-E4B6-4623-84AE-77045A84568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25E09CC-F622-49E9-98A9-2E2373E774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435C31B-40E9-42B8-877D-D7939E348BB6}"/>
              </a:ext>
            </a:extLst>
          </p:cNvPr>
          <p:cNvSpPr>
            <a:spLocks noGrp="1"/>
          </p:cNvSpPr>
          <p:nvPr>
            <p:ph type="dt" sz="half" idx="10"/>
          </p:nvPr>
        </p:nvSpPr>
        <p:spPr/>
        <p:txBody>
          <a:bodyPr/>
          <a:lstStyle/>
          <a:p>
            <a:fld id="{E6207B18-6EE8-4E4C-9972-E555AE3FD27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E7D2AEC1-1F6E-40DB-AF18-060B19F6383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D9A4D1A-45A5-4300-8EDF-47A4A2CE0C6A}"/>
              </a:ext>
            </a:extLst>
          </p:cNvPr>
          <p:cNvSpPr>
            <a:spLocks noGrp="1"/>
          </p:cNvSpPr>
          <p:nvPr>
            <p:ph type="sldNum" sz="quarter" idx="12"/>
          </p:nvPr>
        </p:nvSpPr>
        <p:spPr/>
        <p:txBody>
          <a:body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3384517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245EC0-7622-4DE8-9402-66041B965B7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29F16B9-8B75-44ED-A9FB-6D87933B305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3E8B8EE-FDB3-4E1F-BB79-16C7EEBBA04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C0F012B-644F-489E-BA5B-0AAC4A816A48}"/>
              </a:ext>
            </a:extLst>
          </p:cNvPr>
          <p:cNvSpPr>
            <a:spLocks noGrp="1"/>
          </p:cNvSpPr>
          <p:nvPr>
            <p:ph type="dt" sz="half" idx="10"/>
          </p:nvPr>
        </p:nvSpPr>
        <p:spPr/>
        <p:txBody>
          <a:bodyPr/>
          <a:lstStyle/>
          <a:p>
            <a:fld id="{E6207B18-6EE8-4E4C-9972-E555AE3FD27D}" type="datetimeFigureOut">
              <a:rPr lang="zh-TW" altLang="en-US" smtClean="0"/>
              <a:t>2024/5/14</a:t>
            </a:fld>
            <a:endParaRPr lang="zh-TW" altLang="en-US"/>
          </a:p>
        </p:txBody>
      </p:sp>
      <p:sp>
        <p:nvSpPr>
          <p:cNvPr id="6" name="頁尾版面配置區 5">
            <a:extLst>
              <a:ext uri="{FF2B5EF4-FFF2-40B4-BE49-F238E27FC236}">
                <a16:creationId xmlns:a16="http://schemas.microsoft.com/office/drawing/2014/main" id="{FEAF1AF7-5076-44A8-886E-A03991E84BA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B975CC7-BD46-4AD8-9D92-E44FEBB0AAE9}"/>
              </a:ext>
            </a:extLst>
          </p:cNvPr>
          <p:cNvSpPr>
            <a:spLocks noGrp="1"/>
          </p:cNvSpPr>
          <p:nvPr>
            <p:ph type="sldNum" sz="quarter" idx="12"/>
          </p:nvPr>
        </p:nvSpPr>
        <p:spPr/>
        <p:txBody>
          <a:body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198213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0D5A6-8F49-44F9-98E2-4AECD4414A1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4E4744A-86CF-4071-9F53-153D95834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256B3F8-B312-4E3E-8AFD-E3ABEE747BD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4848636-D48F-4881-9822-701DDD6118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4426F4D-F414-4E11-9AED-0FD5B35CFB5F}"/>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C73C409-B032-46A1-9D36-969D87611771}"/>
              </a:ext>
            </a:extLst>
          </p:cNvPr>
          <p:cNvSpPr>
            <a:spLocks noGrp="1"/>
          </p:cNvSpPr>
          <p:nvPr>
            <p:ph type="dt" sz="half" idx="10"/>
          </p:nvPr>
        </p:nvSpPr>
        <p:spPr/>
        <p:txBody>
          <a:bodyPr/>
          <a:lstStyle/>
          <a:p>
            <a:fld id="{E6207B18-6EE8-4E4C-9972-E555AE3FD27D}" type="datetimeFigureOut">
              <a:rPr lang="zh-TW" altLang="en-US" smtClean="0"/>
              <a:t>2024/5/14</a:t>
            </a:fld>
            <a:endParaRPr lang="zh-TW" altLang="en-US"/>
          </a:p>
        </p:txBody>
      </p:sp>
      <p:sp>
        <p:nvSpPr>
          <p:cNvPr id="8" name="頁尾版面配置區 7">
            <a:extLst>
              <a:ext uri="{FF2B5EF4-FFF2-40B4-BE49-F238E27FC236}">
                <a16:creationId xmlns:a16="http://schemas.microsoft.com/office/drawing/2014/main" id="{34A0048B-D283-48DE-BACC-4C67FEA4E91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F297E07-6C7E-4B27-8EFF-E92B31E1B0C2}"/>
              </a:ext>
            </a:extLst>
          </p:cNvPr>
          <p:cNvSpPr>
            <a:spLocks noGrp="1"/>
          </p:cNvSpPr>
          <p:nvPr>
            <p:ph type="sldNum" sz="quarter" idx="12"/>
          </p:nvPr>
        </p:nvSpPr>
        <p:spPr/>
        <p:txBody>
          <a:body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2588370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C2117-76B1-4809-B402-B96537985C8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F9F6AA6-5EA8-4F24-BB10-B2CFDF9578F6}"/>
              </a:ext>
            </a:extLst>
          </p:cNvPr>
          <p:cNvSpPr>
            <a:spLocks noGrp="1"/>
          </p:cNvSpPr>
          <p:nvPr>
            <p:ph type="dt" sz="half" idx="10"/>
          </p:nvPr>
        </p:nvSpPr>
        <p:spPr/>
        <p:txBody>
          <a:bodyPr/>
          <a:lstStyle/>
          <a:p>
            <a:fld id="{E6207B18-6EE8-4E4C-9972-E555AE3FD27D}" type="datetimeFigureOut">
              <a:rPr lang="zh-TW" altLang="en-US" smtClean="0"/>
              <a:t>2024/5/14</a:t>
            </a:fld>
            <a:endParaRPr lang="zh-TW" altLang="en-US"/>
          </a:p>
        </p:txBody>
      </p:sp>
      <p:sp>
        <p:nvSpPr>
          <p:cNvPr id="4" name="頁尾版面配置區 3">
            <a:extLst>
              <a:ext uri="{FF2B5EF4-FFF2-40B4-BE49-F238E27FC236}">
                <a16:creationId xmlns:a16="http://schemas.microsoft.com/office/drawing/2014/main" id="{7F5B00C7-AF1E-440B-BDC0-E6A096D1C61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4606808-FB10-44CC-A34C-4926FDAFDBA1}"/>
              </a:ext>
            </a:extLst>
          </p:cNvPr>
          <p:cNvSpPr>
            <a:spLocks noGrp="1"/>
          </p:cNvSpPr>
          <p:nvPr>
            <p:ph type="sldNum" sz="quarter" idx="12"/>
          </p:nvPr>
        </p:nvSpPr>
        <p:spPr/>
        <p:txBody>
          <a:body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1467079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3F764CF-47B5-4AB3-8F50-0372B2D78660}"/>
              </a:ext>
            </a:extLst>
          </p:cNvPr>
          <p:cNvSpPr>
            <a:spLocks noGrp="1"/>
          </p:cNvSpPr>
          <p:nvPr>
            <p:ph type="dt" sz="half" idx="10"/>
          </p:nvPr>
        </p:nvSpPr>
        <p:spPr/>
        <p:txBody>
          <a:bodyPr/>
          <a:lstStyle/>
          <a:p>
            <a:fld id="{E6207B18-6EE8-4E4C-9972-E555AE3FD27D}" type="datetimeFigureOut">
              <a:rPr lang="zh-TW" altLang="en-US" smtClean="0"/>
              <a:t>2024/5/14</a:t>
            </a:fld>
            <a:endParaRPr lang="zh-TW" altLang="en-US"/>
          </a:p>
        </p:txBody>
      </p:sp>
      <p:sp>
        <p:nvSpPr>
          <p:cNvPr id="3" name="頁尾版面配置區 2">
            <a:extLst>
              <a:ext uri="{FF2B5EF4-FFF2-40B4-BE49-F238E27FC236}">
                <a16:creationId xmlns:a16="http://schemas.microsoft.com/office/drawing/2014/main" id="{94EE968C-540C-4079-921F-C2D8F71B7FB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9553614-0233-4611-9C5D-1FEDBE2A16C4}"/>
              </a:ext>
            </a:extLst>
          </p:cNvPr>
          <p:cNvSpPr>
            <a:spLocks noGrp="1"/>
          </p:cNvSpPr>
          <p:nvPr>
            <p:ph type="sldNum" sz="quarter" idx="12"/>
          </p:nvPr>
        </p:nvSpPr>
        <p:spPr/>
        <p:txBody>
          <a:body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2363216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EDE502-5F3C-481F-BA41-109E5ECD0E6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4B9E795-AD3E-40C1-BD90-317B0D996F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5EBAC9B-AE7E-49B4-9E5D-FDCFB7675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40CC4E1-7D43-457D-9396-0C2E537D9996}"/>
              </a:ext>
            </a:extLst>
          </p:cNvPr>
          <p:cNvSpPr>
            <a:spLocks noGrp="1"/>
          </p:cNvSpPr>
          <p:nvPr>
            <p:ph type="dt" sz="half" idx="10"/>
          </p:nvPr>
        </p:nvSpPr>
        <p:spPr/>
        <p:txBody>
          <a:bodyPr/>
          <a:lstStyle/>
          <a:p>
            <a:fld id="{E6207B18-6EE8-4E4C-9972-E555AE3FD27D}" type="datetimeFigureOut">
              <a:rPr lang="zh-TW" altLang="en-US" smtClean="0"/>
              <a:t>2024/5/14</a:t>
            </a:fld>
            <a:endParaRPr lang="zh-TW" altLang="en-US"/>
          </a:p>
        </p:txBody>
      </p:sp>
      <p:sp>
        <p:nvSpPr>
          <p:cNvPr id="6" name="頁尾版面配置區 5">
            <a:extLst>
              <a:ext uri="{FF2B5EF4-FFF2-40B4-BE49-F238E27FC236}">
                <a16:creationId xmlns:a16="http://schemas.microsoft.com/office/drawing/2014/main" id="{C8D8C762-0244-4C9C-B443-0C839028ADA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EADFA25-78CA-42F1-9336-DD05FAF449E1}"/>
              </a:ext>
            </a:extLst>
          </p:cNvPr>
          <p:cNvSpPr>
            <a:spLocks noGrp="1"/>
          </p:cNvSpPr>
          <p:nvPr>
            <p:ph type="sldNum" sz="quarter" idx="12"/>
          </p:nvPr>
        </p:nvSpPr>
        <p:spPr/>
        <p:txBody>
          <a:body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42879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551354-F65D-4D79-B4EE-860252A19A6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2C262F3-7820-4310-9269-F27CF96D9B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C26A3E5-D38E-42F6-A694-AB7B5F464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AB7F279-E3E3-4313-9E1D-19FF8E3461A8}"/>
              </a:ext>
            </a:extLst>
          </p:cNvPr>
          <p:cNvSpPr>
            <a:spLocks noGrp="1"/>
          </p:cNvSpPr>
          <p:nvPr>
            <p:ph type="dt" sz="half" idx="10"/>
          </p:nvPr>
        </p:nvSpPr>
        <p:spPr/>
        <p:txBody>
          <a:bodyPr/>
          <a:lstStyle/>
          <a:p>
            <a:fld id="{E6207B18-6EE8-4E4C-9972-E555AE3FD27D}" type="datetimeFigureOut">
              <a:rPr lang="zh-TW" altLang="en-US" smtClean="0"/>
              <a:t>2024/5/14</a:t>
            </a:fld>
            <a:endParaRPr lang="zh-TW" altLang="en-US"/>
          </a:p>
        </p:txBody>
      </p:sp>
      <p:sp>
        <p:nvSpPr>
          <p:cNvPr id="6" name="頁尾版面配置區 5">
            <a:extLst>
              <a:ext uri="{FF2B5EF4-FFF2-40B4-BE49-F238E27FC236}">
                <a16:creationId xmlns:a16="http://schemas.microsoft.com/office/drawing/2014/main" id="{6DB03CF8-D822-443A-B65C-7CDDD516372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D14E925-05A6-4169-B5F0-C48B4779E4F5}"/>
              </a:ext>
            </a:extLst>
          </p:cNvPr>
          <p:cNvSpPr>
            <a:spLocks noGrp="1"/>
          </p:cNvSpPr>
          <p:nvPr>
            <p:ph type="sldNum" sz="quarter" idx="12"/>
          </p:nvPr>
        </p:nvSpPr>
        <p:spPr/>
        <p:txBody>
          <a:body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1743613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7E8A72E-5AA3-42D3-9CF3-2BDBCFA7D0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F6C4049-02A4-47D6-8F1D-29CD480BBF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D5DA417-702A-40E1-AAB5-F3A914A3B8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07B18-6EE8-4E4C-9972-E555AE3FD27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C3A48346-193F-4B85-B11F-9B7B98C4CB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434916D8-CDB8-437A-BE0C-DCF644341E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53C6B-46E2-4E26-8B8D-B84C944A0E70}" type="slidenum">
              <a:rPr lang="zh-TW" altLang="en-US" smtClean="0"/>
              <a:t>‹#›</a:t>
            </a:fld>
            <a:endParaRPr lang="zh-TW" altLang="en-US"/>
          </a:p>
        </p:txBody>
      </p:sp>
    </p:spTree>
    <p:extLst>
      <p:ext uri="{BB962C8B-B14F-4D97-AF65-F5344CB8AC3E}">
        <p14:creationId xmlns:p14="http://schemas.microsoft.com/office/powerpoint/2010/main" val="17134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2.avi"/><Relationship Id="rId7"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video" Target="../media/media3.avi"/><Relationship Id="rId5" Type="http://schemas.microsoft.com/office/2007/relationships/media" Target="../media/media3.avi"/><Relationship Id="rId10" Type="http://schemas.openxmlformats.org/officeDocument/2006/relationships/image" Target="../media/image37.png"/><Relationship Id="rId4" Type="http://schemas.openxmlformats.org/officeDocument/2006/relationships/video" Target="../media/media2.avi"/><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hyperlink" Target="https://blog.csdn.net/weixin_45277161/article/details/131046636" TargetMode="External"/><Relationship Id="rId3" Type="http://schemas.openxmlformats.org/officeDocument/2006/relationships/hyperlink" Target="https://blog.roboflow.com/train-test-split/" TargetMode="External"/><Relationship Id="rId7" Type="http://schemas.openxmlformats.org/officeDocument/2006/relationships/hyperlink" Target="https://colab.research.google.com/github/roboflow-ai/notebooks/blob/main/notebooks/train-yolov8-object-detection-on-custom-dataset.ipynb#scrollTo=so0_YeN6GIV1" TargetMode="External"/><Relationship Id="rId2" Type="http://schemas.openxmlformats.org/officeDocument/2006/relationships/hyperlink" Target="https://roboflow.com/" TargetMode="External"/><Relationship Id="rId1" Type="http://schemas.openxmlformats.org/officeDocument/2006/relationships/slideLayout" Target="../slideLayouts/slideLayout2.xml"/><Relationship Id="rId6" Type="http://schemas.openxmlformats.org/officeDocument/2006/relationships/hyperlink" Target="https://colab.research.google.com/github/ultralytics/ultralytics/blob/main/examples/tutorial.ipynb#scrollTo=t6MPjfT5NrKQ" TargetMode="External"/><Relationship Id="rId5" Type="http://schemas.openxmlformats.org/officeDocument/2006/relationships/hyperlink" Target="https://github.com/ultralytics/ultralytics" TargetMode="External"/><Relationship Id="rId10" Type="http://schemas.openxmlformats.org/officeDocument/2006/relationships/hyperlink" Target="https://www.youtube.com/watch?v=QtsI0TnwDZs&amp;list=PL1FZnkj4ad1PFJTjW4mWpHZhzgJinkNV0&amp;index=13" TargetMode="External"/><Relationship Id="rId4" Type="http://schemas.openxmlformats.org/officeDocument/2006/relationships/hyperlink" Target="https://medium.com/@yushiang0322/yolo-v8-i-installation-1ca10462497b" TargetMode="External"/><Relationship Id="rId9" Type="http://schemas.openxmlformats.org/officeDocument/2006/relationships/hyperlink" Target="https://www.youtube.com/watch?v=LNwODJXcvt4&amp;list=PLx_gYJL5RCeRYaIMshuQPXzoAaPidGZVi&amp;index=1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wnload.pytorch.org/whl/cu12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2D1249-D18B-4B15-A409-C6CA1CC54CA7}"/>
              </a:ext>
            </a:extLst>
          </p:cNvPr>
          <p:cNvSpPr>
            <a:spLocks noGrp="1"/>
          </p:cNvSpPr>
          <p:nvPr>
            <p:ph type="ctrTitle"/>
          </p:nvPr>
        </p:nvSpPr>
        <p:spPr/>
        <p:txBody>
          <a:bodyPr/>
          <a:lstStyle/>
          <a:p>
            <a:r>
              <a:rPr lang="zh-TW" altLang="en-US" dirty="0"/>
              <a:t>專題報告</a:t>
            </a:r>
            <a:r>
              <a:rPr lang="en-US" altLang="zh-TW" dirty="0"/>
              <a:t>(</a:t>
            </a:r>
            <a:r>
              <a:rPr lang="zh-TW" altLang="en-US" dirty="0"/>
              <a:t>二</a:t>
            </a:r>
            <a:r>
              <a:rPr lang="en-US" altLang="zh-TW" dirty="0"/>
              <a:t>)</a:t>
            </a:r>
            <a:endParaRPr lang="zh-TW" altLang="en-US" dirty="0"/>
          </a:p>
        </p:txBody>
      </p:sp>
      <p:sp>
        <p:nvSpPr>
          <p:cNvPr id="3" name="副標題 2">
            <a:extLst>
              <a:ext uri="{FF2B5EF4-FFF2-40B4-BE49-F238E27FC236}">
                <a16:creationId xmlns:a16="http://schemas.microsoft.com/office/drawing/2014/main" id="{66F21E9F-77A9-4C4F-B7E5-CF7EF8B8BFAA}"/>
              </a:ext>
            </a:extLst>
          </p:cNvPr>
          <p:cNvSpPr>
            <a:spLocks noGrp="1"/>
          </p:cNvSpPr>
          <p:nvPr>
            <p:ph type="subTitle" idx="1"/>
          </p:nvPr>
        </p:nvSpPr>
        <p:spPr>
          <a:xfrm>
            <a:off x="4348264" y="3767409"/>
            <a:ext cx="3495472" cy="1655762"/>
          </a:xfrm>
        </p:spPr>
        <p:txBody>
          <a:bodyPr/>
          <a:lstStyle/>
          <a:p>
            <a:pPr algn="l"/>
            <a:r>
              <a:rPr lang="zh-TW" altLang="en-US" dirty="0"/>
              <a:t>報告學生</a:t>
            </a:r>
            <a:r>
              <a:rPr lang="en-US" altLang="zh-TW" dirty="0"/>
              <a:t>:</a:t>
            </a:r>
            <a:r>
              <a:rPr lang="zh-TW" altLang="en-US" dirty="0"/>
              <a:t> 電機三 谷苡瑄</a:t>
            </a:r>
            <a:endParaRPr lang="en-US" altLang="zh-TW" dirty="0"/>
          </a:p>
          <a:p>
            <a:pPr algn="l"/>
            <a:r>
              <a:rPr lang="en-US" altLang="zh-TW" dirty="0"/>
              <a:t>	</a:t>
            </a:r>
            <a:r>
              <a:rPr lang="zh-TW" altLang="en-US" dirty="0"/>
              <a:t>      電機三 郭昕叡</a:t>
            </a:r>
            <a:endParaRPr lang="en-US" altLang="zh-TW" dirty="0"/>
          </a:p>
          <a:p>
            <a:pPr algn="l"/>
            <a:r>
              <a:rPr lang="zh-TW" altLang="en-US" dirty="0"/>
              <a:t>報告日期</a:t>
            </a:r>
            <a:r>
              <a:rPr lang="en-US" altLang="zh-TW" dirty="0"/>
              <a:t>:5/9</a:t>
            </a:r>
            <a:endParaRPr lang="zh-TW" altLang="en-US" dirty="0"/>
          </a:p>
        </p:txBody>
      </p:sp>
    </p:spTree>
    <p:extLst>
      <p:ext uri="{BB962C8B-B14F-4D97-AF65-F5344CB8AC3E}">
        <p14:creationId xmlns:p14="http://schemas.microsoft.com/office/powerpoint/2010/main" val="1007605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4367A26-1628-4226-8F4B-6100C8BF6197}"/>
              </a:ext>
            </a:extLst>
          </p:cNvPr>
          <p:cNvPicPr>
            <a:picLocks noChangeAspect="1"/>
          </p:cNvPicPr>
          <p:nvPr/>
        </p:nvPicPr>
        <p:blipFill>
          <a:blip r:embed="rId2"/>
          <a:stretch>
            <a:fillRect/>
          </a:stretch>
        </p:blipFill>
        <p:spPr>
          <a:xfrm>
            <a:off x="91440" y="231311"/>
            <a:ext cx="7754193" cy="6395378"/>
          </a:xfrm>
          <a:prstGeom prst="rect">
            <a:avLst/>
          </a:prstGeom>
        </p:spPr>
      </p:pic>
      <p:pic>
        <p:nvPicPr>
          <p:cNvPr id="7" name="圖片 6">
            <a:extLst>
              <a:ext uri="{FF2B5EF4-FFF2-40B4-BE49-F238E27FC236}">
                <a16:creationId xmlns:a16="http://schemas.microsoft.com/office/drawing/2014/main" id="{E28104C3-DBEE-4F6E-BE60-ABB8521E0656}"/>
              </a:ext>
            </a:extLst>
          </p:cNvPr>
          <p:cNvPicPr>
            <a:picLocks noChangeAspect="1"/>
          </p:cNvPicPr>
          <p:nvPr/>
        </p:nvPicPr>
        <p:blipFill>
          <a:blip r:embed="rId3"/>
          <a:stretch>
            <a:fillRect/>
          </a:stretch>
        </p:blipFill>
        <p:spPr>
          <a:xfrm>
            <a:off x="7957538" y="873821"/>
            <a:ext cx="4039164" cy="3667637"/>
          </a:xfrm>
          <a:prstGeom prst="rect">
            <a:avLst/>
          </a:prstGeom>
          <a:ln w="28575">
            <a:solidFill>
              <a:schemeClr val="tx1"/>
            </a:solidFill>
          </a:ln>
        </p:spPr>
      </p:pic>
      <p:sp>
        <p:nvSpPr>
          <p:cNvPr id="8" name="矩形 7">
            <a:extLst>
              <a:ext uri="{FF2B5EF4-FFF2-40B4-BE49-F238E27FC236}">
                <a16:creationId xmlns:a16="http://schemas.microsoft.com/office/drawing/2014/main" id="{CC6D72E3-B7F6-487F-9467-5D1D15333325}"/>
              </a:ext>
            </a:extLst>
          </p:cNvPr>
          <p:cNvSpPr/>
          <p:nvPr/>
        </p:nvSpPr>
        <p:spPr>
          <a:xfrm>
            <a:off x="6004560" y="873821"/>
            <a:ext cx="1036320" cy="38601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662CF5E0-7546-4A65-BD0F-C830A28C8E68}"/>
              </a:ext>
            </a:extLst>
          </p:cNvPr>
          <p:cNvCxnSpPr/>
          <p:nvPr/>
        </p:nvCxnSpPr>
        <p:spPr>
          <a:xfrm>
            <a:off x="7142480" y="873821"/>
            <a:ext cx="7031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39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264267F-643A-42E4-AAD6-E85718DB45DE}"/>
              </a:ext>
            </a:extLst>
          </p:cNvPr>
          <p:cNvPicPr>
            <a:picLocks noChangeAspect="1"/>
          </p:cNvPicPr>
          <p:nvPr/>
        </p:nvPicPr>
        <p:blipFill>
          <a:blip r:embed="rId2"/>
          <a:stretch>
            <a:fillRect/>
          </a:stretch>
        </p:blipFill>
        <p:spPr>
          <a:xfrm>
            <a:off x="162560" y="178332"/>
            <a:ext cx="11480800" cy="2448235"/>
          </a:xfrm>
          <a:prstGeom prst="rect">
            <a:avLst/>
          </a:prstGeom>
        </p:spPr>
      </p:pic>
      <p:cxnSp>
        <p:nvCxnSpPr>
          <p:cNvPr id="7" name="直線單箭頭接點 6">
            <a:extLst>
              <a:ext uri="{FF2B5EF4-FFF2-40B4-BE49-F238E27FC236}">
                <a16:creationId xmlns:a16="http://schemas.microsoft.com/office/drawing/2014/main" id="{F0617CAE-EB37-4F28-9A0B-51A5137DF77E}"/>
              </a:ext>
            </a:extLst>
          </p:cNvPr>
          <p:cNvCxnSpPr/>
          <p:nvPr/>
        </p:nvCxnSpPr>
        <p:spPr>
          <a:xfrm>
            <a:off x="2905760" y="1574800"/>
            <a:ext cx="4775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62424C1E-0BAC-4EB2-AB2E-34DB6A540F04}"/>
              </a:ext>
            </a:extLst>
          </p:cNvPr>
          <p:cNvSpPr txBox="1"/>
          <p:nvPr/>
        </p:nvSpPr>
        <p:spPr>
          <a:xfrm>
            <a:off x="3383280" y="1402449"/>
            <a:ext cx="1188720" cy="369332"/>
          </a:xfrm>
          <a:prstGeom prst="rect">
            <a:avLst/>
          </a:prstGeom>
          <a:noFill/>
        </p:spPr>
        <p:txBody>
          <a:bodyPr wrap="square" rtlCol="0">
            <a:spAutoFit/>
          </a:bodyPr>
          <a:lstStyle/>
          <a:p>
            <a:r>
              <a:rPr lang="zh-TW" altLang="en-US" dirty="0"/>
              <a:t>執行</a:t>
            </a:r>
          </a:p>
        </p:txBody>
      </p:sp>
      <p:pic>
        <p:nvPicPr>
          <p:cNvPr id="12" name="圖片 11">
            <a:extLst>
              <a:ext uri="{FF2B5EF4-FFF2-40B4-BE49-F238E27FC236}">
                <a16:creationId xmlns:a16="http://schemas.microsoft.com/office/drawing/2014/main" id="{FA240DCA-19ED-4D85-82D6-62A926AF1987}"/>
              </a:ext>
            </a:extLst>
          </p:cNvPr>
          <p:cNvPicPr>
            <a:picLocks noChangeAspect="1"/>
          </p:cNvPicPr>
          <p:nvPr/>
        </p:nvPicPr>
        <p:blipFill>
          <a:blip r:embed="rId3"/>
          <a:stretch>
            <a:fillRect/>
          </a:stretch>
        </p:blipFill>
        <p:spPr>
          <a:xfrm>
            <a:off x="0" y="2876313"/>
            <a:ext cx="12192000" cy="3421853"/>
          </a:xfrm>
          <a:prstGeom prst="rect">
            <a:avLst/>
          </a:prstGeom>
        </p:spPr>
      </p:pic>
      <p:cxnSp>
        <p:nvCxnSpPr>
          <p:cNvPr id="14" name="直線單箭頭接點 13">
            <a:extLst>
              <a:ext uri="{FF2B5EF4-FFF2-40B4-BE49-F238E27FC236}">
                <a16:creationId xmlns:a16="http://schemas.microsoft.com/office/drawing/2014/main" id="{9D0BC5F9-D274-4149-B471-C7230F348551}"/>
              </a:ext>
            </a:extLst>
          </p:cNvPr>
          <p:cNvCxnSpPr/>
          <p:nvPr/>
        </p:nvCxnSpPr>
        <p:spPr>
          <a:xfrm>
            <a:off x="7366000" y="3108960"/>
            <a:ext cx="6400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3810844E-F1CD-4534-BC28-53B2A4F6A033}"/>
              </a:ext>
            </a:extLst>
          </p:cNvPr>
          <p:cNvSpPr txBox="1"/>
          <p:nvPr/>
        </p:nvSpPr>
        <p:spPr>
          <a:xfrm>
            <a:off x="8341360" y="2976880"/>
            <a:ext cx="2489200" cy="369332"/>
          </a:xfrm>
          <a:prstGeom prst="rect">
            <a:avLst/>
          </a:prstGeom>
          <a:noFill/>
        </p:spPr>
        <p:txBody>
          <a:bodyPr wrap="square" rtlCol="0">
            <a:spAutoFit/>
          </a:bodyPr>
          <a:lstStyle/>
          <a:p>
            <a:r>
              <a:rPr lang="zh-TW" altLang="en-US" dirty="0"/>
              <a:t>因為使用分割式標記</a:t>
            </a:r>
          </a:p>
        </p:txBody>
      </p:sp>
      <p:sp>
        <p:nvSpPr>
          <p:cNvPr id="2" name="文字方塊 1">
            <a:extLst>
              <a:ext uri="{FF2B5EF4-FFF2-40B4-BE49-F238E27FC236}">
                <a16:creationId xmlns:a16="http://schemas.microsoft.com/office/drawing/2014/main" id="{B0798668-6EE9-4B1D-A499-A68CF33B96B9}"/>
              </a:ext>
            </a:extLst>
          </p:cNvPr>
          <p:cNvSpPr txBox="1"/>
          <p:nvPr/>
        </p:nvSpPr>
        <p:spPr>
          <a:xfrm>
            <a:off x="162560" y="1243688"/>
            <a:ext cx="693474" cy="461665"/>
          </a:xfrm>
          <a:prstGeom prst="rect">
            <a:avLst/>
          </a:prstGeom>
          <a:noFill/>
        </p:spPr>
        <p:txBody>
          <a:bodyPr wrap="square" rtlCol="0">
            <a:spAutoFit/>
          </a:bodyPr>
          <a:lstStyle/>
          <a:p>
            <a:r>
              <a:rPr lang="en-US" altLang="zh-TW" sz="2400" b="1" dirty="0">
                <a:highlight>
                  <a:srgbClr val="FFFF00"/>
                </a:highlight>
              </a:rPr>
              <a:t>1.</a:t>
            </a:r>
            <a:endParaRPr lang="zh-TW" altLang="en-US" sz="2400" b="1" dirty="0">
              <a:highlight>
                <a:srgbClr val="FFFF00"/>
              </a:highlight>
            </a:endParaRPr>
          </a:p>
        </p:txBody>
      </p:sp>
      <p:sp>
        <p:nvSpPr>
          <p:cNvPr id="9" name="文字方塊 8">
            <a:extLst>
              <a:ext uri="{FF2B5EF4-FFF2-40B4-BE49-F238E27FC236}">
                <a16:creationId xmlns:a16="http://schemas.microsoft.com/office/drawing/2014/main" id="{6420E9E5-22D8-40F4-86C1-01D4F38D62C9}"/>
              </a:ext>
            </a:extLst>
          </p:cNvPr>
          <p:cNvSpPr txBox="1"/>
          <p:nvPr/>
        </p:nvSpPr>
        <p:spPr>
          <a:xfrm>
            <a:off x="38911" y="2856341"/>
            <a:ext cx="693474" cy="461665"/>
          </a:xfrm>
          <a:prstGeom prst="rect">
            <a:avLst/>
          </a:prstGeom>
          <a:noFill/>
        </p:spPr>
        <p:txBody>
          <a:bodyPr wrap="square" rtlCol="0">
            <a:spAutoFit/>
          </a:bodyPr>
          <a:lstStyle/>
          <a:p>
            <a:r>
              <a:rPr lang="en-US" altLang="zh-TW" sz="2400" b="1" dirty="0">
                <a:highlight>
                  <a:srgbClr val="FFFF00"/>
                </a:highlight>
              </a:rPr>
              <a:t>3.</a:t>
            </a:r>
            <a:endParaRPr lang="zh-TW" altLang="en-US" sz="2400" b="1" dirty="0">
              <a:highlight>
                <a:srgbClr val="FFFF00"/>
              </a:highlight>
            </a:endParaRPr>
          </a:p>
        </p:txBody>
      </p:sp>
    </p:spTree>
    <p:extLst>
      <p:ext uri="{BB962C8B-B14F-4D97-AF65-F5344CB8AC3E}">
        <p14:creationId xmlns:p14="http://schemas.microsoft.com/office/powerpoint/2010/main" val="1798555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B92DC319-1704-40E2-9EA1-8E1EA4025A50}"/>
              </a:ext>
            </a:extLst>
          </p:cNvPr>
          <p:cNvPicPr>
            <a:picLocks noChangeAspect="1"/>
          </p:cNvPicPr>
          <p:nvPr/>
        </p:nvPicPr>
        <p:blipFill>
          <a:blip r:embed="rId2"/>
          <a:stretch>
            <a:fillRect/>
          </a:stretch>
        </p:blipFill>
        <p:spPr>
          <a:xfrm>
            <a:off x="0" y="899367"/>
            <a:ext cx="12192000" cy="5059265"/>
          </a:xfrm>
          <a:prstGeom prst="rect">
            <a:avLst/>
          </a:prstGeom>
        </p:spPr>
      </p:pic>
      <p:sp>
        <p:nvSpPr>
          <p:cNvPr id="16" name="矩形 15">
            <a:extLst>
              <a:ext uri="{FF2B5EF4-FFF2-40B4-BE49-F238E27FC236}">
                <a16:creationId xmlns:a16="http://schemas.microsoft.com/office/drawing/2014/main" id="{B6F21998-564B-412F-A098-2AE0AD821901}"/>
              </a:ext>
            </a:extLst>
          </p:cNvPr>
          <p:cNvSpPr/>
          <p:nvPr/>
        </p:nvSpPr>
        <p:spPr>
          <a:xfrm>
            <a:off x="3180080" y="1229360"/>
            <a:ext cx="4338320" cy="119888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1DBD8C54-E8A9-401D-846F-B4D3B3A31556}"/>
              </a:ext>
            </a:extLst>
          </p:cNvPr>
          <p:cNvPicPr>
            <a:picLocks noChangeAspect="1"/>
          </p:cNvPicPr>
          <p:nvPr/>
        </p:nvPicPr>
        <p:blipFill>
          <a:blip r:embed="rId3"/>
          <a:stretch>
            <a:fillRect/>
          </a:stretch>
        </p:blipFill>
        <p:spPr>
          <a:xfrm>
            <a:off x="8018498" y="284541"/>
            <a:ext cx="4039164" cy="3667637"/>
          </a:xfrm>
          <a:prstGeom prst="rect">
            <a:avLst/>
          </a:prstGeom>
          <a:ln w="28575">
            <a:solidFill>
              <a:schemeClr val="tx1"/>
            </a:solidFill>
          </a:ln>
        </p:spPr>
      </p:pic>
      <p:cxnSp>
        <p:nvCxnSpPr>
          <p:cNvPr id="19" name="直線單箭頭接點 18">
            <a:extLst>
              <a:ext uri="{FF2B5EF4-FFF2-40B4-BE49-F238E27FC236}">
                <a16:creationId xmlns:a16="http://schemas.microsoft.com/office/drawing/2014/main" id="{37DB015F-0877-4AEA-B6E1-2EC8EABAC4D9}"/>
              </a:ext>
            </a:extLst>
          </p:cNvPr>
          <p:cNvCxnSpPr/>
          <p:nvPr/>
        </p:nvCxnSpPr>
        <p:spPr>
          <a:xfrm flipH="1">
            <a:off x="7599680" y="1747520"/>
            <a:ext cx="304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7E1EBA12-0071-484F-94AF-EC67E6CDD921}"/>
              </a:ext>
            </a:extLst>
          </p:cNvPr>
          <p:cNvSpPr txBox="1"/>
          <p:nvPr/>
        </p:nvSpPr>
        <p:spPr>
          <a:xfrm>
            <a:off x="2846325" y="1229360"/>
            <a:ext cx="398834" cy="461665"/>
          </a:xfrm>
          <a:prstGeom prst="rect">
            <a:avLst/>
          </a:prstGeom>
          <a:noFill/>
        </p:spPr>
        <p:txBody>
          <a:bodyPr wrap="square" rtlCol="0">
            <a:spAutoFit/>
          </a:bodyPr>
          <a:lstStyle/>
          <a:p>
            <a:r>
              <a:rPr lang="en-US" altLang="zh-TW" sz="2400" b="1" dirty="0">
                <a:highlight>
                  <a:srgbClr val="FFFF00"/>
                </a:highlight>
              </a:rPr>
              <a:t>2</a:t>
            </a:r>
            <a:r>
              <a:rPr lang="en-US" altLang="zh-TW" dirty="0"/>
              <a:t>.</a:t>
            </a:r>
            <a:endParaRPr lang="zh-TW" altLang="en-US" dirty="0"/>
          </a:p>
        </p:txBody>
      </p:sp>
    </p:spTree>
    <p:extLst>
      <p:ext uri="{BB962C8B-B14F-4D97-AF65-F5344CB8AC3E}">
        <p14:creationId xmlns:p14="http://schemas.microsoft.com/office/powerpoint/2010/main" val="320546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EB9974-EE5E-45A4-811C-721FE4BB4D67}"/>
              </a:ext>
            </a:extLst>
          </p:cNvPr>
          <p:cNvPicPr>
            <a:picLocks noChangeAspect="1"/>
          </p:cNvPicPr>
          <p:nvPr/>
        </p:nvPicPr>
        <p:blipFill>
          <a:blip r:embed="rId2"/>
          <a:stretch>
            <a:fillRect/>
          </a:stretch>
        </p:blipFill>
        <p:spPr>
          <a:xfrm>
            <a:off x="1757084" y="122016"/>
            <a:ext cx="8941396" cy="6735984"/>
          </a:xfrm>
          <a:prstGeom prst="rect">
            <a:avLst/>
          </a:prstGeom>
        </p:spPr>
      </p:pic>
      <p:pic>
        <p:nvPicPr>
          <p:cNvPr id="3" name="圖片 2">
            <a:extLst>
              <a:ext uri="{FF2B5EF4-FFF2-40B4-BE49-F238E27FC236}">
                <a16:creationId xmlns:a16="http://schemas.microsoft.com/office/drawing/2014/main" id="{01CCBECA-F9CB-4C4D-919E-66B392EFE432}"/>
              </a:ext>
            </a:extLst>
          </p:cNvPr>
          <p:cNvPicPr>
            <a:picLocks noChangeAspect="1"/>
          </p:cNvPicPr>
          <p:nvPr/>
        </p:nvPicPr>
        <p:blipFill>
          <a:blip r:embed="rId3"/>
          <a:stretch>
            <a:fillRect/>
          </a:stretch>
        </p:blipFill>
        <p:spPr>
          <a:xfrm>
            <a:off x="5886052" y="122016"/>
            <a:ext cx="6237036" cy="6735984"/>
          </a:xfrm>
          <a:prstGeom prst="rect">
            <a:avLst/>
          </a:prstGeom>
        </p:spPr>
      </p:pic>
      <p:sp>
        <p:nvSpPr>
          <p:cNvPr id="4" name="橢圓 3">
            <a:extLst>
              <a:ext uri="{FF2B5EF4-FFF2-40B4-BE49-F238E27FC236}">
                <a16:creationId xmlns:a16="http://schemas.microsoft.com/office/drawing/2014/main" id="{062E2FE0-831D-49A1-BD06-B799C2F16993}"/>
              </a:ext>
            </a:extLst>
          </p:cNvPr>
          <p:cNvSpPr/>
          <p:nvPr/>
        </p:nvSpPr>
        <p:spPr>
          <a:xfrm>
            <a:off x="6585626" y="2869660"/>
            <a:ext cx="252919" cy="2431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7A06AC49-9F87-4927-A6E8-015AACC7610F}"/>
              </a:ext>
            </a:extLst>
          </p:cNvPr>
          <p:cNvSpPr/>
          <p:nvPr/>
        </p:nvSpPr>
        <p:spPr>
          <a:xfrm>
            <a:off x="6661826" y="3073941"/>
            <a:ext cx="252919" cy="2431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4000EDFD-48C7-4722-9DAD-B16831254809}"/>
              </a:ext>
            </a:extLst>
          </p:cNvPr>
          <p:cNvSpPr/>
          <p:nvPr/>
        </p:nvSpPr>
        <p:spPr>
          <a:xfrm>
            <a:off x="6504562" y="3317132"/>
            <a:ext cx="252919" cy="2431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5631130A-7C57-46DE-9434-A91B58365031}"/>
              </a:ext>
            </a:extLst>
          </p:cNvPr>
          <p:cNvSpPr txBox="1"/>
          <p:nvPr/>
        </p:nvSpPr>
        <p:spPr>
          <a:xfrm>
            <a:off x="6504562" y="3579938"/>
            <a:ext cx="739302" cy="369332"/>
          </a:xfrm>
          <a:prstGeom prst="rect">
            <a:avLst/>
          </a:prstGeom>
          <a:noFill/>
        </p:spPr>
        <p:txBody>
          <a:bodyPr wrap="square" rtlCol="0">
            <a:spAutoFit/>
          </a:bodyPr>
          <a:lstStyle/>
          <a:p>
            <a:r>
              <a:rPr lang="zh-TW" altLang="en-US" dirty="0">
                <a:solidFill>
                  <a:srgbClr val="FF0000"/>
                </a:solidFill>
              </a:rPr>
              <a:t>空格</a:t>
            </a:r>
          </a:p>
        </p:txBody>
      </p:sp>
    </p:spTree>
    <p:extLst>
      <p:ext uri="{BB962C8B-B14F-4D97-AF65-F5344CB8AC3E}">
        <p14:creationId xmlns:p14="http://schemas.microsoft.com/office/powerpoint/2010/main" val="3566400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56CF389-7E88-420F-8418-F79DDF8ED01F}"/>
              </a:ext>
            </a:extLst>
          </p:cNvPr>
          <p:cNvPicPr>
            <a:picLocks noChangeAspect="1"/>
          </p:cNvPicPr>
          <p:nvPr/>
        </p:nvPicPr>
        <p:blipFill>
          <a:blip r:embed="rId2"/>
          <a:stretch>
            <a:fillRect/>
          </a:stretch>
        </p:blipFill>
        <p:spPr>
          <a:xfrm>
            <a:off x="0" y="1886677"/>
            <a:ext cx="12192000" cy="3084646"/>
          </a:xfrm>
          <a:prstGeom prst="rect">
            <a:avLst/>
          </a:prstGeom>
        </p:spPr>
      </p:pic>
      <p:sp>
        <p:nvSpPr>
          <p:cNvPr id="6" name="矩形 5">
            <a:extLst>
              <a:ext uri="{FF2B5EF4-FFF2-40B4-BE49-F238E27FC236}">
                <a16:creationId xmlns:a16="http://schemas.microsoft.com/office/drawing/2014/main" id="{94D64D71-46F9-4B91-8ECC-A6DAF44F8062}"/>
              </a:ext>
            </a:extLst>
          </p:cNvPr>
          <p:cNvSpPr/>
          <p:nvPr/>
        </p:nvSpPr>
        <p:spPr>
          <a:xfrm>
            <a:off x="4531360" y="2814320"/>
            <a:ext cx="2540000" cy="2032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接點: 肘形 7">
            <a:extLst>
              <a:ext uri="{FF2B5EF4-FFF2-40B4-BE49-F238E27FC236}">
                <a16:creationId xmlns:a16="http://schemas.microsoft.com/office/drawing/2014/main" id="{D1D71D46-BB96-4C99-B7A0-DD219F548FD2}"/>
              </a:ext>
            </a:extLst>
          </p:cNvPr>
          <p:cNvCxnSpPr>
            <a:cxnSpLocks/>
          </p:cNvCxnSpPr>
          <p:nvPr/>
        </p:nvCxnSpPr>
        <p:spPr>
          <a:xfrm flipV="1">
            <a:off x="1767840" y="3068320"/>
            <a:ext cx="2682240" cy="1463040"/>
          </a:xfrm>
          <a:prstGeom prst="bentConnector3">
            <a:avLst>
              <a:gd name="adj1" fmla="val 3181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2EB7F7EF-27CF-4992-8DC5-666BD56D176C}"/>
              </a:ext>
            </a:extLst>
          </p:cNvPr>
          <p:cNvSpPr txBox="1"/>
          <p:nvPr/>
        </p:nvSpPr>
        <p:spPr>
          <a:xfrm>
            <a:off x="4998720" y="2444987"/>
            <a:ext cx="1686560" cy="369332"/>
          </a:xfrm>
          <a:prstGeom prst="rect">
            <a:avLst/>
          </a:prstGeom>
          <a:noFill/>
        </p:spPr>
        <p:txBody>
          <a:bodyPr wrap="square" rtlCol="0">
            <a:spAutoFit/>
          </a:bodyPr>
          <a:lstStyle/>
          <a:p>
            <a:r>
              <a:rPr lang="en-US" altLang="zh-TW" dirty="0" err="1"/>
              <a:t>data.yaml</a:t>
            </a:r>
            <a:r>
              <a:rPr lang="zh-TW" altLang="en-US" dirty="0"/>
              <a:t>路徑</a:t>
            </a:r>
          </a:p>
        </p:txBody>
      </p:sp>
      <p:sp>
        <p:nvSpPr>
          <p:cNvPr id="12" name="矩形 11">
            <a:extLst>
              <a:ext uri="{FF2B5EF4-FFF2-40B4-BE49-F238E27FC236}">
                <a16:creationId xmlns:a16="http://schemas.microsoft.com/office/drawing/2014/main" id="{027C20A2-9B83-4B64-8C82-36DB0CBC2FCC}"/>
              </a:ext>
            </a:extLst>
          </p:cNvPr>
          <p:cNvSpPr/>
          <p:nvPr/>
        </p:nvSpPr>
        <p:spPr>
          <a:xfrm>
            <a:off x="7071360" y="2814320"/>
            <a:ext cx="1828800" cy="2032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接點: 肘形 21">
            <a:extLst>
              <a:ext uri="{FF2B5EF4-FFF2-40B4-BE49-F238E27FC236}">
                <a16:creationId xmlns:a16="http://schemas.microsoft.com/office/drawing/2014/main" id="{516596A9-95AA-4AE9-BA4E-F7B39A869F92}"/>
              </a:ext>
            </a:extLst>
          </p:cNvPr>
          <p:cNvCxnSpPr>
            <a:cxnSpLocks/>
            <a:endCxn id="12" idx="2"/>
          </p:cNvCxnSpPr>
          <p:nvPr/>
        </p:nvCxnSpPr>
        <p:spPr>
          <a:xfrm flipV="1">
            <a:off x="1270000" y="3017520"/>
            <a:ext cx="6715760" cy="1953804"/>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8032883E-2334-4692-8E1A-8DD2887D52DB}"/>
              </a:ext>
            </a:extLst>
          </p:cNvPr>
          <p:cNvSpPr txBox="1"/>
          <p:nvPr/>
        </p:nvSpPr>
        <p:spPr>
          <a:xfrm>
            <a:off x="7000240" y="2444987"/>
            <a:ext cx="2296160" cy="369332"/>
          </a:xfrm>
          <a:prstGeom prst="rect">
            <a:avLst/>
          </a:prstGeom>
          <a:noFill/>
        </p:spPr>
        <p:txBody>
          <a:bodyPr wrap="square" rtlCol="0">
            <a:spAutoFit/>
          </a:bodyPr>
          <a:lstStyle/>
          <a:p>
            <a:r>
              <a:rPr lang="en-US" altLang="zh-TW" dirty="0"/>
              <a:t>yolov8s-seg.pt</a:t>
            </a:r>
            <a:r>
              <a:rPr lang="zh-TW" altLang="en-US" dirty="0"/>
              <a:t>路徑</a:t>
            </a:r>
          </a:p>
        </p:txBody>
      </p:sp>
      <p:sp>
        <p:nvSpPr>
          <p:cNvPr id="26" name="文字方塊 25">
            <a:extLst>
              <a:ext uri="{FF2B5EF4-FFF2-40B4-BE49-F238E27FC236}">
                <a16:creationId xmlns:a16="http://schemas.microsoft.com/office/drawing/2014/main" id="{A308761A-9896-4F25-9882-0DF4D39774C4}"/>
              </a:ext>
            </a:extLst>
          </p:cNvPr>
          <p:cNvSpPr txBox="1"/>
          <p:nvPr/>
        </p:nvSpPr>
        <p:spPr>
          <a:xfrm>
            <a:off x="360000" y="360000"/>
            <a:ext cx="2885872" cy="707886"/>
          </a:xfrm>
          <a:prstGeom prst="rect">
            <a:avLst/>
          </a:prstGeom>
          <a:noFill/>
        </p:spPr>
        <p:txBody>
          <a:bodyPr wrap="square" rtlCol="0">
            <a:spAutoFit/>
          </a:bodyPr>
          <a:lstStyle/>
          <a:p>
            <a:r>
              <a:rPr lang="zh-TW" altLang="en-US" sz="4000" dirty="0"/>
              <a:t>訓練</a:t>
            </a:r>
            <a:r>
              <a:rPr lang="en-US" altLang="zh-TW" sz="4000" dirty="0"/>
              <a:t>train</a:t>
            </a:r>
            <a:endParaRPr lang="zh-TW" altLang="en-US" sz="4000" dirty="0"/>
          </a:p>
        </p:txBody>
      </p:sp>
      <p:sp>
        <p:nvSpPr>
          <p:cNvPr id="10" name="文字方塊 9">
            <a:extLst>
              <a:ext uri="{FF2B5EF4-FFF2-40B4-BE49-F238E27FC236}">
                <a16:creationId xmlns:a16="http://schemas.microsoft.com/office/drawing/2014/main" id="{57AEF3CE-404B-4285-A25A-7B75FB18B291}"/>
              </a:ext>
            </a:extLst>
          </p:cNvPr>
          <p:cNvSpPr txBox="1"/>
          <p:nvPr/>
        </p:nvSpPr>
        <p:spPr>
          <a:xfrm>
            <a:off x="2794000" y="2628357"/>
            <a:ext cx="512972" cy="461665"/>
          </a:xfrm>
          <a:prstGeom prst="rect">
            <a:avLst/>
          </a:prstGeom>
          <a:noFill/>
        </p:spPr>
        <p:txBody>
          <a:bodyPr wrap="square" rtlCol="0">
            <a:spAutoFit/>
          </a:bodyPr>
          <a:lstStyle/>
          <a:p>
            <a:r>
              <a:rPr lang="en-US" altLang="zh-TW" sz="2400" b="1" dirty="0">
                <a:highlight>
                  <a:srgbClr val="FFFF00"/>
                </a:highlight>
              </a:rPr>
              <a:t>4.</a:t>
            </a:r>
            <a:r>
              <a:rPr lang="en-US" altLang="zh-TW" dirty="0"/>
              <a:t>.</a:t>
            </a:r>
            <a:endParaRPr lang="zh-TW" altLang="en-US" dirty="0"/>
          </a:p>
        </p:txBody>
      </p:sp>
    </p:spTree>
    <p:extLst>
      <p:ext uri="{BB962C8B-B14F-4D97-AF65-F5344CB8AC3E}">
        <p14:creationId xmlns:p14="http://schemas.microsoft.com/office/powerpoint/2010/main" val="6353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E20793-EDF1-4697-9A29-66F3A1336E13}"/>
              </a:ext>
            </a:extLst>
          </p:cNvPr>
          <p:cNvSpPr>
            <a:spLocks noGrp="1"/>
          </p:cNvSpPr>
          <p:nvPr>
            <p:ph type="title"/>
          </p:nvPr>
        </p:nvSpPr>
        <p:spPr>
          <a:xfrm>
            <a:off x="4229100" y="2508557"/>
            <a:ext cx="3733800" cy="1325563"/>
          </a:xfrm>
        </p:spPr>
        <p:txBody>
          <a:bodyPr/>
          <a:lstStyle/>
          <a:p>
            <a:r>
              <a:rPr lang="zh-TW" altLang="en-US" dirty="0"/>
              <a:t>訓練結果分析</a:t>
            </a:r>
          </a:p>
        </p:txBody>
      </p:sp>
    </p:spTree>
    <p:extLst>
      <p:ext uri="{BB962C8B-B14F-4D97-AF65-F5344CB8AC3E}">
        <p14:creationId xmlns:p14="http://schemas.microsoft.com/office/powerpoint/2010/main" val="321754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0EC55A-8D9D-4361-854D-7F46271D83A8}"/>
              </a:ext>
            </a:extLst>
          </p:cNvPr>
          <p:cNvSpPr>
            <a:spLocks noGrp="1"/>
          </p:cNvSpPr>
          <p:nvPr>
            <p:ph type="title"/>
          </p:nvPr>
        </p:nvSpPr>
        <p:spPr>
          <a:xfrm>
            <a:off x="360000" y="360000"/>
            <a:ext cx="6515911" cy="675735"/>
          </a:xfrm>
        </p:spPr>
        <p:txBody>
          <a:bodyPr>
            <a:normAutofit/>
          </a:bodyPr>
          <a:lstStyle/>
          <a:p>
            <a:r>
              <a:rPr lang="en-US" altLang="zh-TW" sz="4000" dirty="0" err="1"/>
              <a:t>Confusion_matrix_normalized</a:t>
            </a:r>
            <a:endParaRPr lang="zh-TW" altLang="en-US" sz="4000" dirty="0"/>
          </a:p>
        </p:txBody>
      </p:sp>
      <p:sp>
        <p:nvSpPr>
          <p:cNvPr id="3" name="內容版面配置區 2">
            <a:extLst>
              <a:ext uri="{FF2B5EF4-FFF2-40B4-BE49-F238E27FC236}">
                <a16:creationId xmlns:a16="http://schemas.microsoft.com/office/drawing/2014/main" id="{06A71D28-631A-42F3-AB75-50FD64D6148B}"/>
              </a:ext>
            </a:extLst>
          </p:cNvPr>
          <p:cNvSpPr>
            <a:spLocks noGrp="1"/>
          </p:cNvSpPr>
          <p:nvPr>
            <p:ph idx="1"/>
          </p:nvPr>
        </p:nvSpPr>
        <p:spPr>
          <a:xfrm>
            <a:off x="360000" y="1504612"/>
            <a:ext cx="11353800" cy="4351338"/>
          </a:xfrm>
        </p:spPr>
        <p:txBody>
          <a:bodyPr>
            <a:normAutofit/>
          </a:bodyPr>
          <a:lstStyle/>
          <a:p>
            <a:r>
              <a:rPr lang="zh-TW" altLang="en-US" sz="2600" b="0" i="0" dirty="0">
                <a:solidFill>
                  <a:srgbClr val="0D0D0D"/>
                </a:solidFill>
                <a:effectLst/>
                <a:latin typeface="Söhne"/>
              </a:rPr>
              <a:t>用於顯示模型在測試數據集上的預測結果與真實結果之間的對應關係。</a:t>
            </a:r>
            <a:endParaRPr lang="en-US" altLang="zh-TW" sz="2600" b="0" i="0" dirty="0">
              <a:solidFill>
                <a:srgbClr val="0D0D0D"/>
              </a:solidFill>
              <a:effectLst/>
              <a:latin typeface="Söhne"/>
            </a:endParaRPr>
          </a:p>
          <a:p>
            <a:r>
              <a:rPr lang="zh-TW" altLang="en-US" sz="2600" b="0" i="0" dirty="0">
                <a:solidFill>
                  <a:srgbClr val="0D0D0D"/>
                </a:solidFill>
                <a:effectLst/>
                <a:latin typeface="Söhne"/>
              </a:rPr>
              <a:t>行代表真實的類別，列代表模型預測的類別。</a:t>
            </a:r>
            <a:endParaRPr lang="en-US" altLang="zh-TW" sz="2600" b="0" i="0" dirty="0">
              <a:solidFill>
                <a:srgbClr val="0D0D0D"/>
              </a:solidFill>
              <a:effectLst/>
              <a:latin typeface="Söhne"/>
            </a:endParaRPr>
          </a:p>
          <a:p>
            <a:endParaRPr lang="en-US" altLang="zh-TW" sz="2600" dirty="0">
              <a:solidFill>
                <a:srgbClr val="0D0D0D"/>
              </a:solidFill>
              <a:latin typeface="Söhne"/>
            </a:endParaRPr>
          </a:p>
          <a:p>
            <a:pPr algn="l">
              <a:buFont typeface="Wingdings" panose="05000000000000000000" pitchFamily="2" charset="2"/>
              <a:buChar char="Ø"/>
            </a:pPr>
            <a:r>
              <a:rPr lang="zh-TW" altLang="en-US" sz="2600" b="1" i="0" dirty="0">
                <a:solidFill>
                  <a:srgbClr val="0D0D0D"/>
                </a:solidFill>
                <a:effectLst/>
                <a:latin typeface="Söhne"/>
              </a:rPr>
              <a:t>對角線元素：</a:t>
            </a:r>
            <a:r>
              <a:rPr lang="zh-TW" altLang="en-US" sz="2600" b="0" i="0" dirty="0">
                <a:solidFill>
                  <a:srgbClr val="0D0D0D"/>
                </a:solidFill>
                <a:effectLst/>
                <a:latin typeface="Söhne"/>
              </a:rPr>
              <a:t> 對角線上的元素代表模型正確預測的情況，即模型預測的類別與真實類別相符合的情況。對角線元素的和可以給出模型的總體準確率。</a:t>
            </a:r>
            <a:endParaRPr lang="en-US" altLang="zh-TW" sz="2600" b="0" i="0" dirty="0">
              <a:solidFill>
                <a:srgbClr val="0D0D0D"/>
              </a:solidFill>
              <a:effectLst/>
              <a:latin typeface="Söhne"/>
            </a:endParaRPr>
          </a:p>
          <a:p>
            <a:pPr>
              <a:buFont typeface="Wingdings" panose="05000000000000000000" pitchFamily="2" charset="2"/>
              <a:buChar char="Ø"/>
            </a:pPr>
            <a:r>
              <a:rPr lang="zh-TW" altLang="en-US" sz="2600" b="1" i="0" dirty="0">
                <a:solidFill>
                  <a:srgbClr val="0D0D0D"/>
                </a:solidFill>
                <a:effectLst/>
                <a:latin typeface="Söhne"/>
              </a:rPr>
              <a:t>非對角線元素：</a:t>
            </a:r>
            <a:r>
              <a:rPr lang="zh-TW" altLang="en-US" sz="2600" b="0" i="0" dirty="0">
                <a:solidFill>
                  <a:srgbClr val="0D0D0D"/>
                </a:solidFill>
                <a:effectLst/>
                <a:latin typeface="Söhne"/>
              </a:rPr>
              <a:t> 非對角線上的元素代表模型錯誤預測的情況，即模型將真實類別錯誤地預測為其他類別的情況。這些元素可以幫助我們理解模型在不同類別上的錯誤模式。</a:t>
            </a:r>
          </a:p>
          <a:p>
            <a:pPr algn="l">
              <a:buFont typeface="Wingdings" panose="05000000000000000000" pitchFamily="2" charset="2"/>
              <a:buChar char="Ø"/>
            </a:pPr>
            <a:endParaRPr lang="zh-TW" altLang="en-US" sz="2600" b="0" i="0" dirty="0">
              <a:solidFill>
                <a:srgbClr val="0D0D0D"/>
              </a:solidFill>
              <a:effectLst/>
              <a:latin typeface="Söhne"/>
            </a:endParaRPr>
          </a:p>
          <a:p>
            <a:endParaRPr lang="zh-TW" altLang="en-US" dirty="0"/>
          </a:p>
        </p:txBody>
      </p:sp>
    </p:spTree>
    <p:extLst>
      <p:ext uri="{BB962C8B-B14F-4D97-AF65-F5344CB8AC3E}">
        <p14:creationId xmlns:p14="http://schemas.microsoft.com/office/powerpoint/2010/main" val="2848148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86C9CD8-4906-46DB-8492-7CFBFBD28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639312"/>
          </a:xfrm>
          <a:prstGeom prst="rect">
            <a:avLst/>
          </a:prstGeom>
        </p:spPr>
      </p:pic>
      <p:pic>
        <p:nvPicPr>
          <p:cNvPr id="7" name="圖片 6">
            <a:extLst>
              <a:ext uri="{FF2B5EF4-FFF2-40B4-BE49-F238E27FC236}">
                <a16:creationId xmlns:a16="http://schemas.microsoft.com/office/drawing/2014/main" id="{35B01CBB-05AE-46A4-B8CB-FAC8708E4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39312"/>
            <a:ext cx="12192000" cy="3218689"/>
          </a:xfrm>
          <a:prstGeom prst="rect">
            <a:avLst/>
          </a:prstGeom>
        </p:spPr>
      </p:pic>
      <p:sp>
        <p:nvSpPr>
          <p:cNvPr id="8" name="文字方塊 7">
            <a:extLst>
              <a:ext uri="{FF2B5EF4-FFF2-40B4-BE49-F238E27FC236}">
                <a16:creationId xmlns:a16="http://schemas.microsoft.com/office/drawing/2014/main" id="{A01FBAA4-CCF2-4DDD-8F06-07FCD4C1DA0A}"/>
              </a:ext>
            </a:extLst>
          </p:cNvPr>
          <p:cNvSpPr txBox="1"/>
          <p:nvPr/>
        </p:nvSpPr>
        <p:spPr>
          <a:xfrm>
            <a:off x="42672" y="292608"/>
            <a:ext cx="5654040" cy="369332"/>
          </a:xfrm>
          <a:prstGeom prst="rect">
            <a:avLst/>
          </a:prstGeom>
          <a:noFill/>
        </p:spPr>
        <p:txBody>
          <a:bodyPr wrap="square" rtlCol="0">
            <a:spAutoFit/>
          </a:bodyPr>
          <a:lstStyle/>
          <a:p>
            <a:r>
              <a:rPr lang="en-US" altLang="zh-TW" dirty="0">
                <a:solidFill>
                  <a:schemeClr val="bg1"/>
                </a:solidFill>
              </a:rPr>
              <a:t>model=yolov8s.pt data=170 images epochs=25 </a:t>
            </a:r>
            <a:r>
              <a:rPr lang="en-US" altLang="zh-TW" dirty="0" err="1">
                <a:solidFill>
                  <a:schemeClr val="bg1"/>
                </a:solidFill>
              </a:rPr>
              <a:t>imgsz</a:t>
            </a:r>
            <a:r>
              <a:rPr lang="en-US" altLang="zh-TW" dirty="0">
                <a:solidFill>
                  <a:schemeClr val="bg1"/>
                </a:solidFill>
              </a:rPr>
              <a:t>=800 </a:t>
            </a:r>
            <a:endParaRPr lang="zh-TW" altLang="en-US" dirty="0">
              <a:solidFill>
                <a:schemeClr val="bg1"/>
              </a:solidFill>
            </a:endParaRPr>
          </a:p>
        </p:txBody>
      </p:sp>
      <p:sp>
        <p:nvSpPr>
          <p:cNvPr id="9" name="文字方塊 8">
            <a:extLst>
              <a:ext uri="{FF2B5EF4-FFF2-40B4-BE49-F238E27FC236}">
                <a16:creationId xmlns:a16="http://schemas.microsoft.com/office/drawing/2014/main" id="{E12A5859-F2B7-4B2E-A298-E6C2B52027D1}"/>
              </a:ext>
            </a:extLst>
          </p:cNvPr>
          <p:cNvSpPr txBox="1"/>
          <p:nvPr/>
        </p:nvSpPr>
        <p:spPr>
          <a:xfrm>
            <a:off x="6275832" y="298704"/>
            <a:ext cx="5654040" cy="369332"/>
          </a:xfrm>
          <a:prstGeom prst="rect">
            <a:avLst/>
          </a:prstGeom>
          <a:noFill/>
        </p:spPr>
        <p:txBody>
          <a:bodyPr wrap="square" rtlCol="0">
            <a:spAutoFit/>
          </a:bodyPr>
          <a:lstStyle/>
          <a:p>
            <a:r>
              <a:rPr lang="en-US" altLang="zh-TW" dirty="0">
                <a:solidFill>
                  <a:schemeClr val="bg1"/>
                </a:solidFill>
              </a:rPr>
              <a:t>model=yolov8s.pt data=170 images epochs=50 </a:t>
            </a:r>
            <a:r>
              <a:rPr lang="en-US" altLang="zh-TW" dirty="0" err="1">
                <a:solidFill>
                  <a:schemeClr val="bg1"/>
                </a:solidFill>
              </a:rPr>
              <a:t>imgsz</a:t>
            </a:r>
            <a:r>
              <a:rPr lang="en-US" altLang="zh-TW" dirty="0">
                <a:solidFill>
                  <a:schemeClr val="bg1"/>
                </a:solidFill>
              </a:rPr>
              <a:t>=800 </a:t>
            </a:r>
            <a:endParaRPr lang="zh-TW" altLang="en-US" dirty="0">
              <a:solidFill>
                <a:schemeClr val="bg1"/>
              </a:solidFill>
            </a:endParaRPr>
          </a:p>
        </p:txBody>
      </p:sp>
      <p:sp>
        <p:nvSpPr>
          <p:cNvPr id="10" name="文字方塊 9">
            <a:extLst>
              <a:ext uri="{FF2B5EF4-FFF2-40B4-BE49-F238E27FC236}">
                <a16:creationId xmlns:a16="http://schemas.microsoft.com/office/drawing/2014/main" id="{57B56A28-DD63-43F5-9A83-6EF682B4E983}"/>
              </a:ext>
            </a:extLst>
          </p:cNvPr>
          <p:cNvSpPr txBox="1"/>
          <p:nvPr/>
        </p:nvSpPr>
        <p:spPr>
          <a:xfrm>
            <a:off x="42672" y="3747254"/>
            <a:ext cx="5654040" cy="369332"/>
          </a:xfrm>
          <a:prstGeom prst="rect">
            <a:avLst/>
          </a:prstGeom>
          <a:noFill/>
        </p:spPr>
        <p:txBody>
          <a:bodyPr wrap="square" rtlCol="0">
            <a:spAutoFit/>
          </a:bodyPr>
          <a:lstStyle/>
          <a:p>
            <a:r>
              <a:rPr lang="en-US" altLang="zh-TW" dirty="0">
                <a:solidFill>
                  <a:schemeClr val="bg1"/>
                </a:solidFill>
              </a:rPr>
              <a:t>model=yolov8s.pt data=395 images epochs=25 </a:t>
            </a:r>
            <a:r>
              <a:rPr lang="en-US" altLang="zh-TW" dirty="0" err="1">
                <a:solidFill>
                  <a:schemeClr val="bg1"/>
                </a:solidFill>
              </a:rPr>
              <a:t>imgsz</a:t>
            </a:r>
            <a:r>
              <a:rPr lang="en-US" altLang="zh-TW" dirty="0">
                <a:solidFill>
                  <a:schemeClr val="bg1"/>
                </a:solidFill>
              </a:rPr>
              <a:t>=800 </a:t>
            </a:r>
            <a:endParaRPr lang="zh-TW" altLang="en-US" dirty="0">
              <a:solidFill>
                <a:schemeClr val="bg1"/>
              </a:solidFill>
            </a:endParaRPr>
          </a:p>
        </p:txBody>
      </p:sp>
      <p:sp>
        <p:nvSpPr>
          <p:cNvPr id="11" name="文字方塊 10">
            <a:extLst>
              <a:ext uri="{FF2B5EF4-FFF2-40B4-BE49-F238E27FC236}">
                <a16:creationId xmlns:a16="http://schemas.microsoft.com/office/drawing/2014/main" id="{58DB35DD-7657-4617-8763-CE74798D395C}"/>
              </a:ext>
            </a:extLst>
          </p:cNvPr>
          <p:cNvSpPr txBox="1"/>
          <p:nvPr/>
        </p:nvSpPr>
        <p:spPr>
          <a:xfrm>
            <a:off x="6275832" y="3794760"/>
            <a:ext cx="5654040" cy="369332"/>
          </a:xfrm>
          <a:prstGeom prst="rect">
            <a:avLst/>
          </a:prstGeom>
          <a:noFill/>
        </p:spPr>
        <p:txBody>
          <a:bodyPr wrap="square" rtlCol="0">
            <a:spAutoFit/>
          </a:bodyPr>
          <a:lstStyle/>
          <a:p>
            <a:r>
              <a:rPr lang="en-US" altLang="zh-TW" dirty="0">
                <a:solidFill>
                  <a:schemeClr val="bg1"/>
                </a:solidFill>
              </a:rPr>
              <a:t>model=yolov8s.pt data=395 images epochs=50 </a:t>
            </a:r>
            <a:r>
              <a:rPr lang="en-US" altLang="zh-TW" dirty="0" err="1">
                <a:solidFill>
                  <a:schemeClr val="bg1"/>
                </a:solidFill>
              </a:rPr>
              <a:t>imgsz</a:t>
            </a:r>
            <a:r>
              <a:rPr lang="en-US" altLang="zh-TW" dirty="0">
                <a:solidFill>
                  <a:schemeClr val="bg1"/>
                </a:solidFill>
              </a:rPr>
              <a:t>=800 </a:t>
            </a:r>
            <a:endParaRPr lang="zh-TW" altLang="en-US" dirty="0">
              <a:solidFill>
                <a:schemeClr val="bg1"/>
              </a:solidFill>
            </a:endParaRPr>
          </a:p>
        </p:txBody>
      </p:sp>
      <p:sp>
        <p:nvSpPr>
          <p:cNvPr id="12" name="文字方塊 11">
            <a:extLst>
              <a:ext uri="{FF2B5EF4-FFF2-40B4-BE49-F238E27FC236}">
                <a16:creationId xmlns:a16="http://schemas.microsoft.com/office/drawing/2014/main" id="{AFD0FAFD-A7D8-4F21-9557-87A3FCD4510F}"/>
              </a:ext>
            </a:extLst>
          </p:cNvPr>
          <p:cNvSpPr txBox="1"/>
          <p:nvPr/>
        </p:nvSpPr>
        <p:spPr>
          <a:xfrm>
            <a:off x="0" y="821173"/>
            <a:ext cx="1337188" cy="369332"/>
          </a:xfrm>
          <a:prstGeom prst="rect">
            <a:avLst/>
          </a:prstGeom>
          <a:noFill/>
        </p:spPr>
        <p:txBody>
          <a:bodyPr wrap="square" rtlCol="0">
            <a:spAutoFit/>
          </a:bodyPr>
          <a:lstStyle/>
          <a:p>
            <a:r>
              <a:rPr lang="en-US" altLang="zh-TW" dirty="0"/>
              <a:t>version1</a:t>
            </a:r>
            <a:endParaRPr lang="zh-TW" altLang="en-US" dirty="0"/>
          </a:p>
        </p:txBody>
      </p:sp>
      <p:sp>
        <p:nvSpPr>
          <p:cNvPr id="13" name="文字方塊 12">
            <a:extLst>
              <a:ext uri="{FF2B5EF4-FFF2-40B4-BE49-F238E27FC236}">
                <a16:creationId xmlns:a16="http://schemas.microsoft.com/office/drawing/2014/main" id="{126F40CB-2574-4060-8BB6-F714C391A7CA}"/>
              </a:ext>
            </a:extLst>
          </p:cNvPr>
          <p:cNvSpPr txBox="1"/>
          <p:nvPr/>
        </p:nvSpPr>
        <p:spPr>
          <a:xfrm>
            <a:off x="6022258" y="824122"/>
            <a:ext cx="1337188" cy="369332"/>
          </a:xfrm>
          <a:prstGeom prst="rect">
            <a:avLst/>
          </a:prstGeom>
          <a:noFill/>
        </p:spPr>
        <p:txBody>
          <a:bodyPr wrap="square" rtlCol="0">
            <a:spAutoFit/>
          </a:bodyPr>
          <a:lstStyle/>
          <a:p>
            <a:r>
              <a:rPr lang="en-US" altLang="zh-TW" dirty="0"/>
              <a:t>version2</a:t>
            </a:r>
            <a:endParaRPr lang="zh-TW" altLang="en-US" dirty="0"/>
          </a:p>
        </p:txBody>
      </p:sp>
      <p:sp>
        <p:nvSpPr>
          <p:cNvPr id="14" name="文字方塊 13">
            <a:extLst>
              <a:ext uri="{FF2B5EF4-FFF2-40B4-BE49-F238E27FC236}">
                <a16:creationId xmlns:a16="http://schemas.microsoft.com/office/drawing/2014/main" id="{5929D73A-9396-43A4-A068-F75A0F5FBDB8}"/>
              </a:ext>
            </a:extLst>
          </p:cNvPr>
          <p:cNvSpPr txBox="1"/>
          <p:nvPr/>
        </p:nvSpPr>
        <p:spPr>
          <a:xfrm>
            <a:off x="-39328" y="4205682"/>
            <a:ext cx="1337188" cy="369332"/>
          </a:xfrm>
          <a:prstGeom prst="rect">
            <a:avLst/>
          </a:prstGeom>
          <a:noFill/>
        </p:spPr>
        <p:txBody>
          <a:bodyPr wrap="square" rtlCol="0">
            <a:spAutoFit/>
          </a:bodyPr>
          <a:lstStyle/>
          <a:p>
            <a:r>
              <a:rPr lang="en-US" altLang="zh-TW" dirty="0"/>
              <a:t>version3</a:t>
            </a:r>
            <a:endParaRPr lang="zh-TW" altLang="en-US" dirty="0"/>
          </a:p>
        </p:txBody>
      </p:sp>
      <p:sp>
        <p:nvSpPr>
          <p:cNvPr id="15" name="文字方塊 14">
            <a:extLst>
              <a:ext uri="{FF2B5EF4-FFF2-40B4-BE49-F238E27FC236}">
                <a16:creationId xmlns:a16="http://schemas.microsoft.com/office/drawing/2014/main" id="{01B45E43-BAA2-4D14-BD8E-04D3E88D91BA}"/>
              </a:ext>
            </a:extLst>
          </p:cNvPr>
          <p:cNvSpPr txBox="1"/>
          <p:nvPr/>
        </p:nvSpPr>
        <p:spPr>
          <a:xfrm>
            <a:off x="6022258" y="4205682"/>
            <a:ext cx="1337188" cy="369332"/>
          </a:xfrm>
          <a:prstGeom prst="rect">
            <a:avLst/>
          </a:prstGeom>
          <a:noFill/>
        </p:spPr>
        <p:txBody>
          <a:bodyPr wrap="square" rtlCol="0">
            <a:spAutoFit/>
          </a:bodyPr>
          <a:lstStyle/>
          <a:p>
            <a:r>
              <a:rPr lang="en-US" altLang="zh-TW" dirty="0"/>
              <a:t>version4</a:t>
            </a:r>
            <a:endParaRPr lang="zh-TW" altLang="en-US" dirty="0"/>
          </a:p>
        </p:txBody>
      </p:sp>
    </p:spTree>
    <p:extLst>
      <p:ext uri="{BB962C8B-B14F-4D97-AF65-F5344CB8AC3E}">
        <p14:creationId xmlns:p14="http://schemas.microsoft.com/office/powerpoint/2010/main" val="848260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47FC7-7CD9-4C52-B3B3-2BA41AFC3D1E}"/>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1DBA611A-40A6-471D-9CB2-9D1F992738AE}"/>
              </a:ext>
            </a:extLst>
          </p:cNvPr>
          <p:cNvPicPr>
            <a:picLocks noGrp="1" noChangeAspect="1"/>
          </p:cNvPicPr>
          <p:nvPr>
            <p:ph idx="1"/>
          </p:nvPr>
        </p:nvPicPr>
        <p:blipFill>
          <a:blip r:embed="rId2"/>
          <a:stretch>
            <a:fillRect/>
          </a:stretch>
        </p:blipFill>
        <p:spPr>
          <a:xfrm>
            <a:off x="0" y="0"/>
            <a:ext cx="12191999" cy="5943600"/>
          </a:xfrm>
        </p:spPr>
      </p:pic>
      <p:sp>
        <p:nvSpPr>
          <p:cNvPr id="6" name="文字方塊 5">
            <a:extLst>
              <a:ext uri="{FF2B5EF4-FFF2-40B4-BE49-F238E27FC236}">
                <a16:creationId xmlns:a16="http://schemas.microsoft.com/office/drawing/2014/main" id="{9E9C6013-3AEE-4709-922F-2806C5122EF8}"/>
              </a:ext>
            </a:extLst>
          </p:cNvPr>
          <p:cNvSpPr txBox="1"/>
          <p:nvPr/>
        </p:nvSpPr>
        <p:spPr>
          <a:xfrm>
            <a:off x="79248" y="658574"/>
            <a:ext cx="6016752" cy="369332"/>
          </a:xfrm>
          <a:prstGeom prst="rect">
            <a:avLst/>
          </a:prstGeom>
          <a:noFill/>
        </p:spPr>
        <p:txBody>
          <a:bodyPr wrap="square" rtlCol="0">
            <a:spAutoFit/>
          </a:bodyPr>
          <a:lstStyle/>
          <a:p>
            <a:r>
              <a:rPr lang="en-US" altLang="zh-TW" dirty="0">
                <a:solidFill>
                  <a:schemeClr val="bg1"/>
                </a:solidFill>
              </a:rPr>
              <a:t>model=yolov8s-seg.pt</a:t>
            </a:r>
            <a:r>
              <a:rPr lang="zh-TW" altLang="en-US" dirty="0">
                <a:solidFill>
                  <a:schemeClr val="bg1"/>
                </a:solidFill>
              </a:rPr>
              <a:t> </a:t>
            </a:r>
            <a:r>
              <a:rPr lang="en-US" altLang="zh-TW" dirty="0">
                <a:solidFill>
                  <a:schemeClr val="bg1"/>
                </a:solidFill>
              </a:rPr>
              <a:t>data=395 images epochs=25 </a:t>
            </a:r>
            <a:r>
              <a:rPr lang="en-US" altLang="zh-TW" dirty="0" err="1">
                <a:solidFill>
                  <a:schemeClr val="bg1"/>
                </a:solidFill>
              </a:rPr>
              <a:t>imgsz</a:t>
            </a:r>
            <a:r>
              <a:rPr lang="en-US" altLang="zh-TW" dirty="0">
                <a:solidFill>
                  <a:schemeClr val="bg1"/>
                </a:solidFill>
              </a:rPr>
              <a:t>=640 </a:t>
            </a:r>
            <a:endParaRPr lang="zh-TW" altLang="en-US" dirty="0">
              <a:solidFill>
                <a:schemeClr val="bg1"/>
              </a:solidFill>
            </a:endParaRPr>
          </a:p>
        </p:txBody>
      </p:sp>
      <p:sp>
        <p:nvSpPr>
          <p:cNvPr id="7" name="文字方塊 6">
            <a:extLst>
              <a:ext uri="{FF2B5EF4-FFF2-40B4-BE49-F238E27FC236}">
                <a16:creationId xmlns:a16="http://schemas.microsoft.com/office/drawing/2014/main" id="{391814B6-731D-4943-8388-E9A3BF5DAC01}"/>
              </a:ext>
            </a:extLst>
          </p:cNvPr>
          <p:cNvSpPr txBox="1"/>
          <p:nvPr/>
        </p:nvSpPr>
        <p:spPr>
          <a:xfrm>
            <a:off x="6175248" y="655732"/>
            <a:ext cx="6016752" cy="369332"/>
          </a:xfrm>
          <a:prstGeom prst="rect">
            <a:avLst/>
          </a:prstGeom>
          <a:noFill/>
        </p:spPr>
        <p:txBody>
          <a:bodyPr wrap="square" rtlCol="0">
            <a:spAutoFit/>
          </a:bodyPr>
          <a:lstStyle/>
          <a:p>
            <a:r>
              <a:rPr lang="en-US" altLang="zh-TW" dirty="0">
                <a:solidFill>
                  <a:schemeClr val="bg1"/>
                </a:solidFill>
              </a:rPr>
              <a:t>model=yolov8s-seg.pt</a:t>
            </a:r>
            <a:r>
              <a:rPr lang="zh-TW" altLang="en-US" dirty="0">
                <a:solidFill>
                  <a:schemeClr val="bg1"/>
                </a:solidFill>
              </a:rPr>
              <a:t> </a:t>
            </a:r>
            <a:r>
              <a:rPr lang="en-US" altLang="zh-TW" dirty="0">
                <a:solidFill>
                  <a:schemeClr val="bg1"/>
                </a:solidFill>
              </a:rPr>
              <a:t>data=395 images epochs=80 </a:t>
            </a:r>
            <a:r>
              <a:rPr lang="en-US" altLang="zh-TW" dirty="0" err="1">
                <a:solidFill>
                  <a:schemeClr val="bg1"/>
                </a:solidFill>
              </a:rPr>
              <a:t>imgsz</a:t>
            </a:r>
            <a:r>
              <a:rPr lang="en-US" altLang="zh-TW" dirty="0">
                <a:solidFill>
                  <a:schemeClr val="bg1"/>
                </a:solidFill>
              </a:rPr>
              <a:t>=640 </a:t>
            </a:r>
            <a:endParaRPr lang="zh-TW" altLang="en-US" dirty="0">
              <a:solidFill>
                <a:schemeClr val="bg1"/>
              </a:solidFill>
            </a:endParaRPr>
          </a:p>
        </p:txBody>
      </p:sp>
      <p:sp>
        <p:nvSpPr>
          <p:cNvPr id="8" name="文字方塊 7">
            <a:extLst>
              <a:ext uri="{FF2B5EF4-FFF2-40B4-BE49-F238E27FC236}">
                <a16:creationId xmlns:a16="http://schemas.microsoft.com/office/drawing/2014/main" id="{A0C0B77C-A23F-409F-823E-6FDF6DC5C80F}"/>
              </a:ext>
            </a:extLst>
          </p:cNvPr>
          <p:cNvSpPr txBox="1"/>
          <p:nvPr/>
        </p:nvSpPr>
        <p:spPr>
          <a:xfrm>
            <a:off x="-1" y="1393031"/>
            <a:ext cx="1337188" cy="369332"/>
          </a:xfrm>
          <a:prstGeom prst="rect">
            <a:avLst/>
          </a:prstGeom>
          <a:noFill/>
        </p:spPr>
        <p:txBody>
          <a:bodyPr wrap="square" rtlCol="0">
            <a:spAutoFit/>
          </a:bodyPr>
          <a:lstStyle/>
          <a:p>
            <a:r>
              <a:rPr lang="en-US" altLang="zh-TW" dirty="0"/>
              <a:t>version5</a:t>
            </a:r>
            <a:endParaRPr lang="zh-TW" altLang="en-US" dirty="0"/>
          </a:p>
        </p:txBody>
      </p:sp>
      <p:sp>
        <p:nvSpPr>
          <p:cNvPr id="9" name="文字方塊 8">
            <a:extLst>
              <a:ext uri="{FF2B5EF4-FFF2-40B4-BE49-F238E27FC236}">
                <a16:creationId xmlns:a16="http://schemas.microsoft.com/office/drawing/2014/main" id="{F9D7CE3E-A890-424D-889E-0211C5CDB914}"/>
              </a:ext>
            </a:extLst>
          </p:cNvPr>
          <p:cNvSpPr txBox="1"/>
          <p:nvPr/>
        </p:nvSpPr>
        <p:spPr>
          <a:xfrm>
            <a:off x="6095999" y="1393031"/>
            <a:ext cx="1337188" cy="369332"/>
          </a:xfrm>
          <a:prstGeom prst="rect">
            <a:avLst/>
          </a:prstGeom>
          <a:noFill/>
        </p:spPr>
        <p:txBody>
          <a:bodyPr wrap="square" rtlCol="0">
            <a:spAutoFit/>
          </a:bodyPr>
          <a:lstStyle/>
          <a:p>
            <a:r>
              <a:rPr lang="en-US" altLang="zh-TW" dirty="0"/>
              <a:t>version6</a:t>
            </a:r>
            <a:endParaRPr lang="zh-TW" altLang="en-US" dirty="0"/>
          </a:p>
        </p:txBody>
      </p:sp>
    </p:spTree>
    <p:extLst>
      <p:ext uri="{BB962C8B-B14F-4D97-AF65-F5344CB8AC3E}">
        <p14:creationId xmlns:p14="http://schemas.microsoft.com/office/powerpoint/2010/main" val="2140309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CD4095-32FD-4C37-92B9-0FED1A48A0D6}"/>
              </a:ext>
            </a:extLst>
          </p:cNvPr>
          <p:cNvSpPr>
            <a:spLocks noGrp="1"/>
          </p:cNvSpPr>
          <p:nvPr>
            <p:ph type="title"/>
          </p:nvPr>
        </p:nvSpPr>
        <p:spPr>
          <a:xfrm>
            <a:off x="360000" y="360000"/>
            <a:ext cx="6807740" cy="695190"/>
          </a:xfrm>
        </p:spPr>
        <p:txBody>
          <a:bodyPr>
            <a:normAutofit/>
          </a:bodyPr>
          <a:lstStyle/>
          <a:p>
            <a:r>
              <a:rPr lang="zh-TW" altLang="en-US" sz="4000" dirty="0"/>
              <a:t>評估分類模型性能的重要指標</a:t>
            </a:r>
          </a:p>
        </p:txBody>
      </p:sp>
      <p:sp>
        <p:nvSpPr>
          <p:cNvPr id="3" name="內容版面配置區 2">
            <a:extLst>
              <a:ext uri="{FF2B5EF4-FFF2-40B4-BE49-F238E27FC236}">
                <a16:creationId xmlns:a16="http://schemas.microsoft.com/office/drawing/2014/main" id="{583621D0-51AA-49A9-808E-656482161FCA}"/>
              </a:ext>
            </a:extLst>
          </p:cNvPr>
          <p:cNvSpPr>
            <a:spLocks noGrp="1"/>
          </p:cNvSpPr>
          <p:nvPr>
            <p:ph idx="1"/>
          </p:nvPr>
        </p:nvSpPr>
        <p:spPr>
          <a:xfrm>
            <a:off x="200939" y="1665880"/>
            <a:ext cx="11919725" cy="5192120"/>
          </a:xfrm>
        </p:spPr>
        <p:txBody>
          <a:bodyPr>
            <a:normAutofit fontScale="92500" lnSpcReduction="20000"/>
          </a:bodyPr>
          <a:lstStyle/>
          <a:p>
            <a:r>
              <a:rPr lang="zh-TW" altLang="en-US" b="1" i="0" dirty="0">
                <a:solidFill>
                  <a:srgbClr val="0D0D0D"/>
                </a:solidFill>
                <a:effectLst/>
                <a:latin typeface="Söhne"/>
              </a:rPr>
              <a:t>精確率（</a:t>
            </a:r>
            <a:r>
              <a:rPr lang="en-US" altLang="zh-TW" b="1" i="0" dirty="0">
                <a:solidFill>
                  <a:srgbClr val="0D0D0D"/>
                </a:solidFill>
                <a:effectLst/>
                <a:latin typeface="Söhne"/>
              </a:rPr>
              <a:t>Precision</a:t>
            </a:r>
            <a:r>
              <a:rPr lang="zh-TW" altLang="en-US" b="1" i="0" dirty="0">
                <a:solidFill>
                  <a:srgbClr val="0D0D0D"/>
                </a:solidFill>
                <a:effectLst/>
                <a:latin typeface="Söhne"/>
              </a:rPr>
              <a:t>）</a:t>
            </a:r>
            <a:r>
              <a:rPr lang="en-US" altLang="zh-TW" b="0" i="0" dirty="0">
                <a:solidFill>
                  <a:srgbClr val="0D0D0D"/>
                </a:solidFill>
                <a:effectLst/>
                <a:latin typeface="Söhne"/>
              </a:rPr>
              <a:t>:</a:t>
            </a:r>
          </a:p>
          <a:p>
            <a:pPr marL="0" indent="0">
              <a:buNone/>
            </a:pPr>
            <a:r>
              <a:rPr lang="en-US" altLang="zh-TW" b="0" i="0" dirty="0">
                <a:solidFill>
                  <a:srgbClr val="0D0D0D"/>
                </a:solidFill>
                <a:effectLst/>
                <a:latin typeface="Söhne"/>
              </a:rPr>
              <a:t>	</a:t>
            </a:r>
            <a:r>
              <a:rPr lang="zh-TW" altLang="en-US" sz="2600" b="0" i="0" dirty="0">
                <a:solidFill>
                  <a:srgbClr val="0D0D0D"/>
                </a:solidFill>
                <a:effectLst/>
                <a:latin typeface="Söhne"/>
              </a:rPr>
              <a:t>正確預測為正類的樣本占所有預測為正類樣本的比例。</a:t>
            </a:r>
            <a:endParaRPr lang="en-US" altLang="zh-TW" sz="2600" b="0" i="0" dirty="0">
              <a:solidFill>
                <a:srgbClr val="0D0D0D"/>
              </a:solidFill>
              <a:effectLst/>
              <a:latin typeface="Söhne"/>
            </a:endParaRPr>
          </a:p>
          <a:p>
            <a:r>
              <a:rPr lang="zh-TW" altLang="en-US" b="1" i="0" dirty="0">
                <a:solidFill>
                  <a:srgbClr val="0D0D0D"/>
                </a:solidFill>
                <a:effectLst/>
                <a:latin typeface="Söhne"/>
              </a:rPr>
              <a:t>召回率（</a:t>
            </a:r>
            <a:r>
              <a:rPr lang="en-US" altLang="zh-TW" b="1" i="0" dirty="0">
                <a:solidFill>
                  <a:srgbClr val="0D0D0D"/>
                </a:solidFill>
                <a:effectLst/>
                <a:latin typeface="Söhne"/>
              </a:rPr>
              <a:t>Recall</a:t>
            </a:r>
            <a:r>
              <a:rPr lang="zh-TW" altLang="en-US" b="1" i="0" dirty="0">
                <a:solidFill>
                  <a:srgbClr val="0D0D0D"/>
                </a:solidFill>
                <a:effectLst/>
                <a:latin typeface="Söhne"/>
              </a:rPr>
              <a:t>）</a:t>
            </a:r>
            <a:r>
              <a:rPr lang="en-US" altLang="zh-TW" b="0" i="0" dirty="0">
                <a:solidFill>
                  <a:srgbClr val="0D0D0D"/>
                </a:solidFill>
                <a:effectLst/>
                <a:latin typeface="Söhne"/>
              </a:rPr>
              <a:t>:</a:t>
            </a:r>
          </a:p>
          <a:p>
            <a:pPr marL="0" indent="0">
              <a:buNone/>
            </a:pPr>
            <a:r>
              <a:rPr lang="en-US" altLang="zh-TW" dirty="0">
                <a:effectLst/>
              </a:rPr>
              <a:t>	</a:t>
            </a:r>
            <a:r>
              <a:rPr lang="zh-TW" altLang="en-US" sz="2600" dirty="0">
                <a:effectLst/>
              </a:rPr>
              <a:t>正確預測為正類的樣本占所有真正正類樣本的比例。</a:t>
            </a:r>
            <a:endParaRPr lang="en-US" altLang="zh-TW" sz="2600" dirty="0">
              <a:effectLst/>
            </a:endParaRPr>
          </a:p>
          <a:p>
            <a:pPr>
              <a:buFont typeface="Wingdings" panose="05000000000000000000" pitchFamily="2" charset="2"/>
              <a:buChar char="Ø"/>
            </a:pPr>
            <a:r>
              <a:rPr lang="zh-TW" altLang="en-US" sz="2400" b="0" i="0" dirty="0">
                <a:solidFill>
                  <a:srgbClr val="FF0000"/>
                </a:solidFill>
                <a:effectLst/>
                <a:latin typeface="Söhne"/>
              </a:rPr>
              <a:t>實際應用中，精確率和召回率經常是相互衝突的，即提高精確率可能會降低召回率，反之亦然。</a:t>
            </a:r>
            <a:endParaRPr lang="en-US" altLang="zh-TW" sz="2400" b="0" i="0" dirty="0">
              <a:solidFill>
                <a:srgbClr val="FF0000"/>
              </a:solidFill>
              <a:effectLst/>
              <a:latin typeface="Söhne"/>
            </a:endParaRPr>
          </a:p>
          <a:p>
            <a:pPr>
              <a:lnSpc>
                <a:spcPct val="120000"/>
              </a:lnSpc>
              <a:buFont typeface="Wingdings" panose="05000000000000000000" pitchFamily="2" charset="2"/>
              <a:buChar char="Ø"/>
            </a:pPr>
            <a:r>
              <a:rPr lang="zh-TW" altLang="en-US" sz="2400" b="0" i="0" dirty="0">
                <a:solidFill>
                  <a:srgbClr val="FF0000"/>
                </a:solidFill>
                <a:effectLst/>
                <a:latin typeface="Söhne"/>
              </a:rPr>
              <a:t>提高</a:t>
            </a:r>
            <a:r>
              <a:rPr lang="en-US" altLang="zh-TW" sz="2400" b="0" i="0" dirty="0">
                <a:solidFill>
                  <a:srgbClr val="FF0000"/>
                </a:solidFill>
                <a:effectLst/>
                <a:latin typeface="Söhne"/>
              </a:rPr>
              <a:t>Precision &lt; == &gt; </a:t>
            </a:r>
            <a:r>
              <a:rPr lang="zh-TW" altLang="en-US" sz="2400" b="0" i="0" dirty="0">
                <a:solidFill>
                  <a:srgbClr val="FF0000"/>
                </a:solidFill>
                <a:effectLst/>
                <a:latin typeface="Söhne"/>
              </a:rPr>
              <a:t>提高二分類器預測正例門檻 </a:t>
            </a:r>
            <a:r>
              <a:rPr lang="en-US" altLang="zh-TW" sz="2400" b="0" i="0" dirty="0">
                <a:solidFill>
                  <a:srgbClr val="FF0000"/>
                </a:solidFill>
                <a:effectLst/>
                <a:latin typeface="Söhne"/>
              </a:rPr>
              <a:t>&lt; == &gt; </a:t>
            </a:r>
            <a:r>
              <a:rPr lang="zh-TW" altLang="en-US" sz="2400" b="0" i="0" dirty="0">
                <a:solidFill>
                  <a:srgbClr val="FF0000"/>
                </a:solidFill>
                <a:effectLst/>
                <a:latin typeface="Söhne"/>
              </a:rPr>
              <a:t>使得二分類器預測的正例盡可能是真實正例；</a:t>
            </a:r>
            <a:endParaRPr lang="en-US" altLang="zh-TW" sz="2400" b="0" i="0" dirty="0">
              <a:solidFill>
                <a:srgbClr val="FF0000"/>
              </a:solidFill>
              <a:effectLst/>
              <a:latin typeface="Söhne"/>
            </a:endParaRPr>
          </a:p>
          <a:p>
            <a:pPr>
              <a:lnSpc>
                <a:spcPct val="120000"/>
              </a:lnSpc>
              <a:buFont typeface="Wingdings" panose="05000000000000000000" pitchFamily="2" charset="2"/>
              <a:buChar char="Ø"/>
            </a:pPr>
            <a:r>
              <a:rPr lang="zh-TW" altLang="en-US" sz="2400" b="0" i="0" dirty="0">
                <a:solidFill>
                  <a:srgbClr val="FF0000"/>
                </a:solidFill>
                <a:effectLst/>
                <a:latin typeface="Söhne"/>
              </a:rPr>
              <a:t>提高</a:t>
            </a:r>
            <a:r>
              <a:rPr lang="en-US" altLang="zh-TW" sz="2400" b="0" i="0" dirty="0">
                <a:solidFill>
                  <a:srgbClr val="FF0000"/>
                </a:solidFill>
                <a:effectLst/>
                <a:latin typeface="Söhne"/>
              </a:rPr>
              <a:t>Recall &lt; == &gt; </a:t>
            </a:r>
            <a:r>
              <a:rPr lang="zh-TW" altLang="en-US" sz="2400" b="0" i="0" dirty="0">
                <a:solidFill>
                  <a:srgbClr val="FF0000"/>
                </a:solidFill>
                <a:effectLst/>
                <a:latin typeface="Söhne"/>
              </a:rPr>
              <a:t>降低二分類器預測正例門檻 </a:t>
            </a:r>
            <a:r>
              <a:rPr lang="en-US" altLang="zh-TW" sz="2400" b="0" i="0" dirty="0">
                <a:solidFill>
                  <a:srgbClr val="FF0000"/>
                </a:solidFill>
                <a:effectLst/>
                <a:latin typeface="Söhne"/>
              </a:rPr>
              <a:t>&lt; == &gt;</a:t>
            </a:r>
            <a:r>
              <a:rPr lang="zh-TW" altLang="en-US" sz="2400" b="0" i="0" dirty="0">
                <a:solidFill>
                  <a:srgbClr val="FF0000"/>
                </a:solidFill>
                <a:effectLst/>
                <a:latin typeface="Söhne"/>
              </a:rPr>
              <a:t>使得二分類器盡可能將真實的正例挑選</a:t>
            </a:r>
            <a:endParaRPr lang="en-US" altLang="zh-TW" sz="2400" b="0" i="0" dirty="0">
              <a:solidFill>
                <a:srgbClr val="FF0000"/>
              </a:solidFill>
              <a:effectLst/>
              <a:latin typeface="Söhne"/>
            </a:endParaRPr>
          </a:p>
          <a:p>
            <a:r>
              <a:rPr lang="zh-TW" altLang="en-US" b="1" i="0" dirty="0">
                <a:solidFill>
                  <a:srgbClr val="0D0D0D"/>
                </a:solidFill>
                <a:effectLst/>
                <a:latin typeface="Söhne"/>
              </a:rPr>
              <a:t>閾值（</a:t>
            </a:r>
            <a:r>
              <a:rPr lang="en-US" altLang="zh-TW" b="1" i="0" dirty="0">
                <a:solidFill>
                  <a:srgbClr val="0D0D0D"/>
                </a:solidFill>
                <a:effectLst/>
                <a:latin typeface="Söhne"/>
              </a:rPr>
              <a:t>Threshold</a:t>
            </a:r>
            <a:r>
              <a:rPr lang="zh-TW" altLang="en-US" b="1" i="0" dirty="0">
                <a:solidFill>
                  <a:srgbClr val="0D0D0D"/>
                </a:solidFill>
                <a:effectLst/>
                <a:latin typeface="Söhne"/>
              </a:rPr>
              <a:t>）</a:t>
            </a:r>
            <a:r>
              <a:rPr lang="en-US" altLang="zh-TW" b="0" i="0" dirty="0">
                <a:solidFill>
                  <a:srgbClr val="0D0D0D"/>
                </a:solidFill>
                <a:effectLst/>
                <a:latin typeface="Söhne"/>
              </a:rPr>
              <a:t>:</a:t>
            </a:r>
            <a:endParaRPr lang="en-US" altLang="zh-TW" dirty="0">
              <a:solidFill>
                <a:srgbClr val="FF0000"/>
              </a:solidFill>
              <a:latin typeface="Söhne"/>
            </a:endParaRPr>
          </a:p>
          <a:p>
            <a:pPr marL="0" indent="0">
              <a:buNone/>
            </a:pPr>
            <a:r>
              <a:rPr lang="en-US" altLang="zh-TW" b="0" i="0" dirty="0">
                <a:solidFill>
                  <a:srgbClr val="0D0D0D"/>
                </a:solidFill>
                <a:effectLst/>
                <a:latin typeface="KaTeX_Main"/>
              </a:rPr>
              <a:t>	</a:t>
            </a:r>
            <a:r>
              <a:rPr lang="zh-TW" altLang="en-US" b="0" i="0" dirty="0">
                <a:solidFill>
                  <a:srgbClr val="0D0D0D"/>
                </a:solidFill>
                <a:effectLst/>
                <a:latin typeface="Söhne"/>
              </a:rPr>
              <a:t>預測結果通常是一個概率值，當這個概率值高於閾值時，被判定為正類；低於閾值時，被判定為負類。</a:t>
            </a:r>
            <a:endParaRPr lang="en-US" altLang="zh-TW" b="0" i="0" dirty="0">
              <a:solidFill>
                <a:srgbClr val="0D0D0D"/>
              </a:solidFill>
              <a:effectLst/>
              <a:latin typeface="KaTeX_Main"/>
            </a:endParaRPr>
          </a:p>
          <a:p>
            <a:pPr algn="l">
              <a:buFont typeface="Wingdings" panose="05000000000000000000" pitchFamily="2" charset="2"/>
              <a:buChar char="Ø"/>
            </a:pPr>
            <a:r>
              <a:rPr lang="zh-TW" altLang="en-US" sz="2200" b="0" i="0" dirty="0">
                <a:solidFill>
                  <a:srgbClr val="0D0D0D"/>
                </a:solidFill>
                <a:effectLst/>
                <a:latin typeface="Söhne"/>
              </a:rPr>
              <a:t>調整閾值可以影響模型的精確率和召回率，從而影響模型的預測表現。</a:t>
            </a:r>
          </a:p>
          <a:p>
            <a:pPr marL="0" indent="0">
              <a:buNone/>
            </a:pPr>
            <a:br>
              <a:rPr lang="zh-TW" altLang="en-US" sz="1200" dirty="0"/>
            </a:br>
            <a:endParaRPr lang="zh-TW" altLang="en-US" sz="1800" dirty="0"/>
          </a:p>
        </p:txBody>
      </p:sp>
    </p:spTree>
    <p:extLst>
      <p:ext uri="{BB962C8B-B14F-4D97-AF65-F5344CB8AC3E}">
        <p14:creationId xmlns:p14="http://schemas.microsoft.com/office/powerpoint/2010/main" val="243429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7E2736F7-4D2F-4460-8CBE-05E85D9E6797}"/>
              </a:ext>
            </a:extLst>
          </p:cNvPr>
          <p:cNvPicPr>
            <a:picLocks noGrp="1" noChangeAspect="1"/>
          </p:cNvPicPr>
          <p:nvPr>
            <p:ph idx="1"/>
          </p:nvPr>
        </p:nvPicPr>
        <p:blipFill>
          <a:blip r:embed="rId2"/>
          <a:stretch>
            <a:fillRect/>
          </a:stretch>
        </p:blipFill>
        <p:spPr>
          <a:xfrm>
            <a:off x="127752" y="513953"/>
            <a:ext cx="11936496" cy="5830094"/>
          </a:xfrm>
        </p:spPr>
      </p:pic>
    </p:spTree>
    <p:extLst>
      <p:ext uri="{BB962C8B-B14F-4D97-AF65-F5344CB8AC3E}">
        <p14:creationId xmlns:p14="http://schemas.microsoft.com/office/powerpoint/2010/main" val="785772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B9D53E-3EBF-429E-B0A3-7FD2018010DF}"/>
              </a:ext>
            </a:extLst>
          </p:cNvPr>
          <p:cNvSpPr>
            <a:spLocks noGrp="1"/>
          </p:cNvSpPr>
          <p:nvPr>
            <p:ph type="title"/>
          </p:nvPr>
        </p:nvSpPr>
        <p:spPr>
          <a:xfrm>
            <a:off x="381000" y="429133"/>
            <a:ext cx="3093720" cy="466979"/>
          </a:xfrm>
        </p:spPr>
        <p:txBody>
          <a:bodyPr>
            <a:noAutofit/>
          </a:bodyPr>
          <a:lstStyle/>
          <a:p>
            <a:r>
              <a:rPr lang="zh-TW" altLang="en-US" sz="4000" dirty="0"/>
              <a:t>召回率範例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B9C5B61-258F-4CF8-B5E2-BEE9D9C6F0E3}"/>
                  </a:ext>
                </a:extLst>
              </p:cNvPr>
              <p:cNvSpPr>
                <a:spLocks noGrp="1"/>
              </p:cNvSpPr>
              <p:nvPr>
                <p:ph idx="1"/>
              </p:nvPr>
            </p:nvSpPr>
            <p:spPr>
              <a:xfrm>
                <a:off x="381000" y="1376934"/>
                <a:ext cx="11579352" cy="4886071"/>
              </a:xfrm>
            </p:spPr>
            <p:txBody>
              <a:bodyPr>
                <a:normAutofit fontScale="62500" lnSpcReduction="20000"/>
              </a:bodyPr>
              <a:lstStyle/>
              <a:p>
                <a:pPr marL="0" indent="0" algn="l">
                  <a:lnSpc>
                    <a:spcPct val="120000"/>
                  </a:lnSpc>
                  <a:buNone/>
                </a:pPr>
                <a:r>
                  <a:rPr lang="zh-TW" altLang="en-US" b="0" i="0" dirty="0">
                    <a:solidFill>
                      <a:srgbClr val="0D0D0D"/>
                    </a:solidFill>
                    <a:effectLst/>
                    <a:latin typeface="Söhne"/>
                  </a:rPr>
                  <a:t>假設我們有一個垃圾郵件檢測的機器學習模型，它的任務是將收件箱中的郵件分為兩類：垃圾郵件和非垃圾郵件。</a:t>
                </a:r>
                <a:endParaRPr lang="en-US" altLang="zh-TW" b="0" i="0" dirty="0">
                  <a:solidFill>
                    <a:srgbClr val="0D0D0D"/>
                  </a:solidFill>
                  <a:effectLst/>
                  <a:latin typeface="Söhne"/>
                </a:endParaRPr>
              </a:p>
              <a:p>
                <a:pPr marL="0" indent="0" algn="l">
                  <a:lnSpc>
                    <a:spcPct val="120000"/>
                  </a:lnSpc>
                  <a:buNone/>
                </a:pPr>
                <a:r>
                  <a:rPr lang="zh-TW" altLang="en-US" b="0" i="0" dirty="0">
                    <a:solidFill>
                      <a:srgbClr val="0D0D0D"/>
                    </a:solidFill>
                    <a:effectLst/>
                    <a:latin typeface="Söhne"/>
                  </a:rPr>
                  <a:t>我們可以用以下指標來衡量模型的表現，其中就包括召回率（</a:t>
                </a:r>
                <a:r>
                  <a:rPr lang="en-US" altLang="zh-TW" b="0" i="0" dirty="0">
                    <a:solidFill>
                      <a:srgbClr val="0D0D0D"/>
                    </a:solidFill>
                    <a:effectLst/>
                    <a:latin typeface="Söhne"/>
                  </a:rPr>
                  <a:t>Recall</a:t>
                </a:r>
                <a:r>
                  <a:rPr lang="zh-TW" altLang="en-US" b="0" i="0" dirty="0">
                    <a:solidFill>
                      <a:srgbClr val="0D0D0D"/>
                    </a:solidFill>
                    <a:effectLst/>
                    <a:latin typeface="Söhne"/>
                  </a:rPr>
                  <a:t>）。</a:t>
                </a:r>
              </a:p>
              <a:p>
                <a:pPr marL="0" indent="0" algn="l">
                  <a:lnSpc>
                    <a:spcPct val="120000"/>
                  </a:lnSpc>
                  <a:buNone/>
                </a:pPr>
                <a:r>
                  <a:rPr lang="zh-TW" altLang="en-US" b="0" i="0" dirty="0">
                    <a:solidFill>
                      <a:srgbClr val="0D0D0D"/>
                    </a:solidFill>
                    <a:effectLst/>
                    <a:latin typeface="Söhne"/>
                  </a:rPr>
                  <a:t>假設我們有</a:t>
                </a:r>
                <a:r>
                  <a:rPr lang="en-US" altLang="zh-TW" b="0" i="0" dirty="0">
                    <a:solidFill>
                      <a:srgbClr val="0D0D0D"/>
                    </a:solidFill>
                    <a:effectLst/>
                    <a:latin typeface="Söhne"/>
                  </a:rPr>
                  <a:t>100</a:t>
                </a:r>
                <a:r>
                  <a:rPr lang="zh-TW" altLang="en-US" b="0" i="0" dirty="0">
                    <a:solidFill>
                      <a:srgbClr val="0D0D0D"/>
                    </a:solidFill>
                    <a:effectLst/>
                    <a:latin typeface="Söhne"/>
                  </a:rPr>
                  <a:t>封郵件中，其中有</a:t>
                </a:r>
                <a:r>
                  <a:rPr lang="en-US" altLang="zh-TW" b="0" i="0" dirty="0">
                    <a:solidFill>
                      <a:srgbClr val="0D0D0D"/>
                    </a:solidFill>
                    <a:effectLst/>
                    <a:latin typeface="Söhne"/>
                  </a:rPr>
                  <a:t>30</a:t>
                </a:r>
                <a:r>
                  <a:rPr lang="zh-TW" altLang="en-US" b="0" i="0" dirty="0">
                    <a:solidFill>
                      <a:srgbClr val="0D0D0D"/>
                    </a:solidFill>
                    <a:effectLst/>
                    <a:latin typeface="Söhne"/>
                  </a:rPr>
                  <a:t>封是垃圾郵件（正類），</a:t>
                </a:r>
                <a:r>
                  <a:rPr lang="en-US" altLang="zh-TW" b="0" i="0" dirty="0">
                    <a:solidFill>
                      <a:srgbClr val="0D0D0D"/>
                    </a:solidFill>
                    <a:effectLst/>
                    <a:latin typeface="Söhne"/>
                  </a:rPr>
                  <a:t>70</a:t>
                </a:r>
                <a:r>
                  <a:rPr lang="zh-TW" altLang="en-US" b="0" i="0" dirty="0">
                    <a:solidFill>
                      <a:srgbClr val="0D0D0D"/>
                    </a:solidFill>
                    <a:effectLst/>
                    <a:latin typeface="Söhne"/>
                  </a:rPr>
                  <a:t>封是非垃圾郵件（負類）。模型預測結果如下：</a:t>
                </a:r>
              </a:p>
              <a:p>
                <a:pPr marL="0" indent="0" algn="l">
                  <a:lnSpc>
                    <a:spcPct val="120000"/>
                  </a:lnSpc>
                  <a:buNone/>
                </a:pPr>
                <a:r>
                  <a:rPr lang="zh-TW" altLang="en-US" b="0" i="0" dirty="0">
                    <a:solidFill>
                      <a:srgbClr val="0D0D0D"/>
                    </a:solidFill>
                    <a:effectLst/>
                    <a:latin typeface="Söhne"/>
                  </a:rPr>
                  <a:t>實際為垃圾郵件且被正確預測為垃圾郵件（</a:t>
                </a:r>
                <a:r>
                  <a:rPr lang="en-US" altLang="zh-TW" b="0" i="0" dirty="0">
                    <a:solidFill>
                      <a:srgbClr val="0D0D0D"/>
                    </a:solidFill>
                    <a:effectLst/>
                    <a:latin typeface="Söhne"/>
                  </a:rPr>
                  <a:t>True Positive</a:t>
                </a:r>
                <a:r>
                  <a:rPr lang="zh-TW" altLang="en-US" b="0" i="0" dirty="0">
                    <a:solidFill>
                      <a:srgbClr val="0D0D0D"/>
                    </a:solidFill>
                    <a:effectLst/>
                    <a:latin typeface="Söhne"/>
                  </a:rPr>
                  <a:t>，</a:t>
                </a:r>
                <a:r>
                  <a:rPr lang="en-US" altLang="zh-TW" b="0" i="0" dirty="0">
                    <a:solidFill>
                      <a:srgbClr val="0D0D0D"/>
                    </a:solidFill>
                    <a:effectLst/>
                    <a:latin typeface="Söhne"/>
                  </a:rPr>
                  <a:t>TP</a:t>
                </a:r>
                <a:r>
                  <a:rPr lang="zh-TW" altLang="en-US" b="0" i="0" dirty="0">
                    <a:solidFill>
                      <a:srgbClr val="0D0D0D"/>
                    </a:solidFill>
                    <a:effectLst/>
                    <a:latin typeface="Söhne"/>
                  </a:rPr>
                  <a:t>）：</a:t>
                </a:r>
                <a:r>
                  <a:rPr lang="en-US" altLang="zh-TW" b="0" i="0" dirty="0">
                    <a:solidFill>
                      <a:srgbClr val="0D0D0D"/>
                    </a:solidFill>
                    <a:effectLst/>
                    <a:latin typeface="Söhne"/>
                  </a:rPr>
                  <a:t>20</a:t>
                </a:r>
                <a:r>
                  <a:rPr lang="zh-TW" altLang="en-US" b="0" i="0" dirty="0">
                    <a:solidFill>
                      <a:srgbClr val="0D0D0D"/>
                    </a:solidFill>
                    <a:effectLst/>
                    <a:latin typeface="Söhne"/>
                  </a:rPr>
                  <a:t>封</a:t>
                </a:r>
              </a:p>
              <a:p>
                <a:pPr marL="0" indent="0" algn="l">
                  <a:lnSpc>
                    <a:spcPct val="120000"/>
                  </a:lnSpc>
                  <a:buNone/>
                </a:pPr>
                <a:r>
                  <a:rPr lang="zh-TW" altLang="en-US" b="0" i="0" dirty="0">
                    <a:solidFill>
                      <a:srgbClr val="0D0D0D"/>
                    </a:solidFill>
                    <a:effectLst/>
                    <a:latin typeface="Söhne"/>
                  </a:rPr>
                  <a:t>實際為垃圾郵件但被錯誤預測為非垃圾郵件（</a:t>
                </a:r>
                <a:r>
                  <a:rPr lang="en-US" altLang="zh-TW" b="0" i="0" dirty="0">
                    <a:solidFill>
                      <a:srgbClr val="0D0D0D"/>
                    </a:solidFill>
                    <a:effectLst/>
                    <a:latin typeface="Söhne"/>
                  </a:rPr>
                  <a:t>False Negative</a:t>
                </a:r>
                <a:r>
                  <a:rPr lang="zh-TW" altLang="en-US" b="0" i="0" dirty="0">
                    <a:solidFill>
                      <a:srgbClr val="0D0D0D"/>
                    </a:solidFill>
                    <a:effectLst/>
                    <a:latin typeface="Söhne"/>
                  </a:rPr>
                  <a:t>，</a:t>
                </a:r>
                <a:r>
                  <a:rPr lang="en-US" altLang="zh-TW" b="0" i="0" dirty="0">
                    <a:solidFill>
                      <a:srgbClr val="0D0D0D"/>
                    </a:solidFill>
                    <a:effectLst/>
                    <a:latin typeface="Söhne"/>
                  </a:rPr>
                  <a:t>FN</a:t>
                </a:r>
                <a:r>
                  <a:rPr lang="zh-TW" altLang="en-US" b="0" i="0" dirty="0">
                    <a:solidFill>
                      <a:srgbClr val="0D0D0D"/>
                    </a:solidFill>
                    <a:effectLst/>
                    <a:latin typeface="Söhne"/>
                  </a:rPr>
                  <a:t>）：</a:t>
                </a:r>
                <a:r>
                  <a:rPr lang="en-US" altLang="zh-TW" b="0" i="0" dirty="0">
                    <a:solidFill>
                      <a:srgbClr val="0D0D0D"/>
                    </a:solidFill>
                    <a:effectLst/>
                    <a:latin typeface="Söhne"/>
                  </a:rPr>
                  <a:t>10</a:t>
                </a:r>
                <a:r>
                  <a:rPr lang="zh-TW" altLang="en-US" b="0" i="0" dirty="0">
                    <a:solidFill>
                      <a:srgbClr val="0D0D0D"/>
                    </a:solidFill>
                    <a:effectLst/>
                    <a:latin typeface="Söhne"/>
                  </a:rPr>
                  <a:t>封</a:t>
                </a:r>
              </a:p>
              <a:p>
                <a:pPr marL="0" indent="0" algn="l">
                  <a:lnSpc>
                    <a:spcPct val="120000"/>
                  </a:lnSpc>
                  <a:buNone/>
                </a:pPr>
                <a:r>
                  <a:rPr lang="zh-TW" altLang="en-US" b="0" i="0" dirty="0">
                    <a:solidFill>
                      <a:srgbClr val="0D0D0D"/>
                    </a:solidFill>
                    <a:effectLst/>
                    <a:latin typeface="Söhne"/>
                  </a:rPr>
                  <a:t>實際為非垃圾郵件但被錯誤預測為垃圾郵件（</a:t>
                </a:r>
                <a:r>
                  <a:rPr lang="en-US" altLang="zh-TW" b="0" i="0" dirty="0">
                    <a:solidFill>
                      <a:srgbClr val="0D0D0D"/>
                    </a:solidFill>
                    <a:effectLst/>
                    <a:latin typeface="Söhne"/>
                  </a:rPr>
                  <a:t>False Positive</a:t>
                </a:r>
                <a:r>
                  <a:rPr lang="zh-TW" altLang="en-US" b="0" i="0" dirty="0">
                    <a:solidFill>
                      <a:srgbClr val="0D0D0D"/>
                    </a:solidFill>
                    <a:effectLst/>
                    <a:latin typeface="Söhne"/>
                  </a:rPr>
                  <a:t>，</a:t>
                </a:r>
                <a:r>
                  <a:rPr lang="en-US" altLang="zh-TW" b="0" i="0" dirty="0">
                    <a:solidFill>
                      <a:srgbClr val="0D0D0D"/>
                    </a:solidFill>
                    <a:effectLst/>
                    <a:latin typeface="Söhne"/>
                  </a:rPr>
                  <a:t>FP</a:t>
                </a:r>
                <a:r>
                  <a:rPr lang="zh-TW" altLang="en-US" b="0" i="0" dirty="0">
                    <a:solidFill>
                      <a:srgbClr val="0D0D0D"/>
                    </a:solidFill>
                    <a:effectLst/>
                    <a:latin typeface="Söhne"/>
                  </a:rPr>
                  <a:t>）：</a:t>
                </a:r>
                <a:r>
                  <a:rPr lang="en-US" altLang="zh-TW" b="0" i="0" dirty="0">
                    <a:solidFill>
                      <a:srgbClr val="0D0D0D"/>
                    </a:solidFill>
                    <a:effectLst/>
                    <a:latin typeface="Söhne"/>
                  </a:rPr>
                  <a:t>5</a:t>
                </a:r>
                <a:r>
                  <a:rPr lang="zh-TW" altLang="en-US" b="0" i="0" dirty="0">
                    <a:solidFill>
                      <a:srgbClr val="0D0D0D"/>
                    </a:solidFill>
                    <a:effectLst/>
                    <a:latin typeface="Söhne"/>
                  </a:rPr>
                  <a:t>封</a:t>
                </a:r>
              </a:p>
              <a:p>
                <a:pPr marL="0" indent="0" algn="l">
                  <a:lnSpc>
                    <a:spcPct val="120000"/>
                  </a:lnSpc>
                  <a:buNone/>
                </a:pPr>
                <a:r>
                  <a:rPr lang="zh-TW" altLang="en-US" b="0" i="0" dirty="0">
                    <a:solidFill>
                      <a:srgbClr val="0D0D0D"/>
                    </a:solidFill>
                    <a:effectLst/>
                    <a:latin typeface="Söhne"/>
                  </a:rPr>
                  <a:t>實際為非垃圾郵件且被正確預測為非垃圾郵件（</a:t>
                </a:r>
                <a:r>
                  <a:rPr lang="en-US" altLang="zh-TW" b="0" i="0" dirty="0">
                    <a:solidFill>
                      <a:srgbClr val="0D0D0D"/>
                    </a:solidFill>
                    <a:effectLst/>
                    <a:latin typeface="Söhne"/>
                  </a:rPr>
                  <a:t>True Negative</a:t>
                </a:r>
                <a:r>
                  <a:rPr lang="zh-TW" altLang="en-US" b="0" i="0" dirty="0">
                    <a:solidFill>
                      <a:srgbClr val="0D0D0D"/>
                    </a:solidFill>
                    <a:effectLst/>
                    <a:latin typeface="Söhne"/>
                  </a:rPr>
                  <a:t>，</a:t>
                </a:r>
                <a:r>
                  <a:rPr lang="en-US" altLang="zh-TW" b="0" i="0" dirty="0">
                    <a:solidFill>
                      <a:srgbClr val="0D0D0D"/>
                    </a:solidFill>
                    <a:effectLst/>
                    <a:latin typeface="Söhne"/>
                  </a:rPr>
                  <a:t>TN</a:t>
                </a:r>
                <a:r>
                  <a:rPr lang="zh-TW" altLang="en-US" b="0" i="0" dirty="0">
                    <a:solidFill>
                      <a:srgbClr val="0D0D0D"/>
                    </a:solidFill>
                    <a:effectLst/>
                    <a:latin typeface="Söhne"/>
                  </a:rPr>
                  <a:t>）：</a:t>
                </a:r>
                <a:r>
                  <a:rPr lang="en-US" altLang="zh-TW" b="0" i="0" dirty="0">
                    <a:solidFill>
                      <a:srgbClr val="0D0D0D"/>
                    </a:solidFill>
                    <a:effectLst/>
                    <a:latin typeface="Söhne"/>
                  </a:rPr>
                  <a:t>65</a:t>
                </a:r>
                <a:r>
                  <a:rPr lang="zh-TW" altLang="en-US" b="0" i="0" dirty="0">
                    <a:solidFill>
                      <a:srgbClr val="0D0D0D"/>
                    </a:solidFill>
                    <a:effectLst/>
                    <a:latin typeface="Söhne"/>
                  </a:rPr>
                  <a:t>封</a:t>
                </a:r>
              </a:p>
              <a:p>
                <a:pPr marL="0" indent="0" algn="l">
                  <a:lnSpc>
                    <a:spcPct val="120000"/>
                  </a:lnSpc>
                  <a:buNone/>
                </a:pPr>
                <a:r>
                  <a:rPr lang="zh-TW" altLang="en-US" b="0" i="0" dirty="0">
                    <a:solidFill>
                      <a:srgbClr val="0D0D0D"/>
                    </a:solidFill>
                    <a:effectLst/>
                    <a:latin typeface="Söhne"/>
                  </a:rPr>
                  <a:t>在這個例子中，我們可以計算出召回率（</a:t>
                </a:r>
                <a:r>
                  <a:rPr lang="en-US" altLang="zh-TW" b="0" i="0" dirty="0">
                    <a:solidFill>
                      <a:srgbClr val="0D0D0D"/>
                    </a:solidFill>
                    <a:effectLst/>
                    <a:latin typeface="Söhne"/>
                  </a:rPr>
                  <a:t>Recall</a:t>
                </a:r>
                <a:r>
                  <a:rPr lang="zh-TW" altLang="en-US" b="0" i="0" dirty="0">
                    <a:solidFill>
                      <a:srgbClr val="0D0D0D"/>
                    </a:solidFill>
                    <a:effectLst/>
                    <a:latin typeface="Söhne"/>
                  </a:rPr>
                  <a:t>）：</a:t>
                </a:r>
              </a:p>
              <a:p>
                <a:pPr marL="0" indent="0" algn="l">
                  <a:lnSpc>
                    <a:spcPct val="120000"/>
                  </a:lnSpc>
                  <a:buNone/>
                </a:pPr>
                <a:r>
                  <a:rPr lang="zh-TW" altLang="en-US" b="0" i="0" dirty="0">
                    <a:solidFill>
                      <a:srgbClr val="0D0D0D"/>
                    </a:solidFill>
                    <a:effectLst/>
                    <a:latin typeface="KaTeX_Main"/>
                  </a:rPr>
                  <a:t>𝑅𝑒𝑐𝑎𝑙𝑙</a:t>
                </a:r>
                <a:r>
                  <a:rPr lang="en-US" altLang="zh-TW" b="0" i="0" dirty="0">
                    <a:solidFill>
                      <a:srgbClr val="0D0D0D"/>
                    </a:solidFill>
                    <a:effectLst/>
                    <a:latin typeface="KaTeX_Main"/>
                  </a:rPr>
                  <a:t>=</a:t>
                </a:r>
                <a14:m>
                  <m:oMath xmlns:m="http://schemas.openxmlformats.org/officeDocument/2006/math">
                    <m:f>
                      <m:fPr>
                        <m:ctrlPr>
                          <a:rPr lang="en-US" altLang="zh-TW" b="0" i="1" smtClean="0">
                            <a:solidFill>
                              <a:srgbClr val="0D0D0D"/>
                            </a:solidFill>
                            <a:effectLst/>
                            <a:latin typeface="Cambria Math" panose="02040503050406030204" pitchFamily="18" charset="0"/>
                          </a:rPr>
                        </m:ctrlPr>
                      </m:fPr>
                      <m:num>
                        <m:r>
                          <m:rPr>
                            <m:sty m:val="p"/>
                          </m:rPr>
                          <a:rPr lang="en-US" altLang="zh-TW" i="1">
                            <a:solidFill>
                              <a:srgbClr val="0D0D0D"/>
                            </a:solidFill>
                            <a:latin typeface="Cambria Math" panose="02040503050406030204" pitchFamily="18" charset="0"/>
                          </a:rPr>
                          <m:t>TP</m:t>
                        </m:r>
                      </m:num>
                      <m:den>
                        <m:r>
                          <m:rPr>
                            <m:sty m:val="p"/>
                          </m:rPr>
                          <a:rPr lang="en-US" altLang="zh-TW" i="1">
                            <a:solidFill>
                              <a:srgbClr val="0D0D0D"/>
                            </a:solidFill>
                            <a:latin typeface="Cambria Math" panose="02040503050406030204" pitchFamily="18" charset="0"/>
                          </a:rPr>
                          <m:t>TP</m:t>
                        </m:r>
                        <m:r>
                          <a:rPr lang="en-US" altLang="zh-TW" i="1">
                            <a:solidFill>
                              <a:srgbClr val="0D0D0D"/>
                            </a:solidFill>
                            <a:latin typeface="Cambria Math" panose="02040503050406030204" pitchFamily="18" charset="0"/>
                          </a:rPr>
                          <m:t>+</m:t>
                        </m:r>
                        <m:r>
                          <m:rPr>
                            <m:sty m:val="p"/>
                          </m:rPr>
                          <a:rPr lang="en-US" altLang="zh-TW" i="1">
                            <a:solidFill>
                              <a:srgbClr val="0D0D0D"/>
                            </a:solidFill>
                            <a:latin typeface="Cambria Math" panose="02040503050406030204" pitchFamily="18" charset="0"/>
                          </a:rPr>
                          <m:t>FN</m:t>
                        </m:r>
                      </m:den>
                    </m:f>
                  </m:oMath>
                </a14:m>
                <a:r>
                  <a:rPr lang="en-US" altLang="zh-TW" b="0" i="0" dirty="0">
                    <a:solidFill>
                      <a:srgbClr val="0D0D0D"/>
                    </a:solidFill>
                    <a:effectLst/>
                    <a:latin typeface="Söhne"/>
                  </a:rPr>
                  <a:t>=</a:t>
                </a:r>
                <a14:m>
                  <m:oMath xmlns:m="http://schemas.openxmlformats.org/officeDocument/2006/math">
                    <m:f>
                      <m:fPr>
                        <m:ctrlPr>
                          <a:rPr lang="en-US" altLang="zh-TW" b="0" i="1" dirty="0" smtClean="0">
                            <a:solidFill>
                              <a:srgbClr val="0D0D0D"/>
                            </a:solidFill>
                            <a:effectLst/>
                            <a:latin typeface="Cambria Math" panose="02040503050406030204" pitchFamily="18" charset="0"/>
                          </a:rPr>
                        </m:ctrlPr>
                      </m:fPr>
                      <m:num>
                        <m:r>
                          <a:rPr lang="en-US" altLang="zh-TW" i="1" dirty="0">
                            <a:solidFill>
                              <a:srgbClr val="0D0D0D"/>
                            </a:solidFill>
                            <a:latin typeface="Cambria Math" panose="02040503050406030204" pitchFamily="18" charset="0"/>
                          </a:rPr>
                          <m:t>20</m:t>
                        </m:r>
                      </m:num>
                      <m:den>
                        <m:r>
                          <a:rPr lang="en-US" altLang="zh-TW" i="1" dirty="0">
                            <a:solidFill>
                              <a:srgbClr val="0D0D0D"/>
                            </a:solidFill>
                            <a:latin typeface="Cambria Math" panose="02040503050406030204" pitchFamily="18" charset="0"/>
                          </a:rPr>
                          <m:t>20+10</m:t>
                        </m:r>
                      </m:den>
                    </m:f>
                    <m:r>
                      <a:rPr lang="en-US" altLang="zh-TW" i="1" dirty="0">
                        <a:solidFill>
                          <a:srgbClr val="0D0D0D"/>
                        </a:solidFill>
                        <a:latin typeface="Cambria Math" panose="02040503050406030204" pitchFamily="18" charset="0"/>
                      </a:rPr>
                      <m:t>=</m:t>
                    </m:r>
                  </m:oMath>
                </a14:m>
                <a:r>
                  <a:rPr lang="en-US" altLang="zh-TW" b="0" i="0" dirty="0">
                    <a:solidFill>
                      <a:srgbClr val="0D0D0D"/>
                    </a:solidFill>
                    <a:effectLst/>
                    <a:latin typeface="Söhne"/>
                  </a:rPr>
                  <a:t>0.67</a:t>
                </a:r>
              </a:p>
              <a:p>
                <a:pPr marL="0" indent="0" algn="l">
                  <a:lnSpc>
                    <a:spcPct val="120000"/>
                  </a:lnSpc>
                  <a:buNone/>
                </a:pPr>
                <a:r>
                  <a:rPr lang="zh-TW" altLang="en-US" b="0" i="0" dirty="0">
                    <a:solidFill>
                      <a:srgbClr val="0D0D0D"/>
                    </a:solidFill>
                    <a:effectLst/>
                    <a:latin typeface="Söhne"/>
                  </a:rPr>
                  <a:t>這意味著模型能夠成功地捕捉到垃圾郵件的比例為</a:t>
                </a:r>
                <a:r>
                  <a:rPr lang="en-US" altLang="zh-TW" b="0" i="0" dirty="0">
                    <a:solidFill>
                      <a:srgbClr val="0D0D0D"/>
                    </a:solidFill>
                    <a:effectLst/>
                    <a:latin typeface="Söhne"/>
                  </a:rPr>
                  <a:t>67%</a:t>
                </a:r>
                <a:r>
                  <a:rPr lang="zh-TW" altLang="en-US" b="0" i="0" dirty="0">
                    <a:solidFill>
                      <a:srgbClr val="0D0D0D"/>
                    </a:solidFill>
                    <a:effectLst/>
                    <a:latin typeface="Söhne"/>
                  </a:rPr>
                  <a:t>。換句話說，當有</a:t>
                </a:r>
                <a:r>
                  <a:rPr lang="en-US" altLang="zh-TW" b="0" i="0" dirty="0">
                    <a:solidFill>
                      <a:srgbClr val="0D0D0D"/>
                    </a:solidFill>
                    <a:effectLst/>
                    <a:latin typeface="Söhne"/>
                  </a:rPr>
                  <a:t>30</a:t>
                </a:r>
                <a:r>
                  <a:rPr lang="zh-TW" altLang="en-US" b="0" i="0" dirty="0">
                    <a:solidFill>
                      <a:srgbClr val="0D0D0D"/>
                    </a:solidFill>
                    <a:effectLst/>
                    <a:latin typeface="Söhne"/>
                  </a:rPr>
                  <a:t>封垃圾郵件時，模型能夠正確檢測到</a:t>
                </a:r>
                <a:r>
                  <a:rPr lang="en-US" altLang="zh-TW" b="0" i="0" dirty="0">
                    <a:solidFill>
                      <a:srgbClr val="0D0D0D"/>
                    </a:solidFill>
                    <a:effectLst/>
                    <a:latin typeface="Söhne"/>
                  </a:rPr>
                  <a:t>20</a:t>
                </a:r>
                <a:r>
                  <a:rPr lang="zh-TW" altLang="en-US" b="0" i="0" dirty="0">
                    <a:solidFill>
                      <a:srgbClr val="0D0D0D"/>
                    </a:solidFill>
                    <a:effectLst/>
                    <a:latin typeface="Söhne"/>
                  </a:rPr>
                  <a:t>封，而有</a:t>
                </a:r>
                <a:r>
                  <a:rPr lang="en-US" altLang="zh-TW" b="0" i="0" dirty="0">
                    <a:solidFill>
                      <a:srgbClr val="0D0D0D"/>
                    </a:solidFill>
                    <a:effectLst/>
                    <a:latin typeface="Söhne"/>
                  </a:rPr>
                  <a:t>10</a:t>
                </a:r>
                <a:r>
                  <a:rPr lang="zh-TW" altLang="en-US" b="0" i="0" dirty="0">
                    <a:solidFill>
                      <a:srgbClr val="0D0D0D"/>
                    </a:solidFill>
                    <a:effectLst/>
                    <a:latin typeface="Söhne"/>
                  </a:rPr>
                  <a:t>封垃圾郵件被漏掉了（未被檢測到）。因此，召回率衡量了模型在檢測正類（垃圾郵件）方面的效果，越高表示模型越能捕捉到正類。</a:t>
                </a:r>
              </a:p>
              <a:p>
                <a:endParaRPr lang="zh-TW" altLang="en-US" dirty="0"/>
              </a:p>
            </p:txBody>
          </p:sp>
        </mc:Choice>
        <mc:Fallback xmlns="">
          <p:sp>
            <p:nvSpPr>
              <p:cNvPr id="3" name="內容版面配置區 2">
                <a:extLst>
                  <a:ext uri="{FF2B5EF4-FFF2-40B4-BE49-F238E27FC236}">
                    <a16:creationId xmlns:a16="http://schemas.microsoft.com/office/drawing/2014/main" id="{4B9C5B61-258F-4CF8-B5E2-BEE9D9C6F0E3}"/>
                  </a:ext>
                </a:extLst>
              </p:cNvPr>
              <p:cNvSpPr>
                <a:spLocks noGrp="1" noRot="1" noChangeAspect="1" noMove="1" noResize="1" noEditPoints="1" noAdjustHandles="1" noChangeArrowheads="1" noChangeShapeType="1" noTextEdit="1"/>
              </p:cNvSpPr>
              <p:nvPr>
                <p:ph idx="1"/>
              </p:nvPr>
            </p:nvSpPr>
            <p:spPr>
              <a:xfrm>
                <a:off x="381000" y="1376934"/>
                <a:ext cx="11579352" cy="4886071"/>
              </a:xfrm>
              <a:blipFill>
                <a:blip r:embed="rId2"/>
                <a:stretch>
                  <a:fillRect l="-474" t="-749" r="-73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51397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C559EA4-7B56-4877-ABB1-E7E0D9671899}"/>
                  </a:ext>
                </a:extLst>
              </p:cNvPr>
              <p:cNvSpPr>
                <a:spLocks noGrp="1"/>
              </p:cNvSpPr>
              <p:nvPr>
                <p:ph idx="1"/>
              </p:nvPr>
            </p:nvSpPr>
            <p:spPr>
              <a:xfrm>
                <a:off x="216408" y="851027"/>
                <a:ext cx="11975592" cy="6172200"/>
              </a:xfrm>
            </p:spPr>
            <p:txBody>
              <a:bodyPr>
                <a:normAutofit fontScale="47500" lnSpcReduction="20000"/>
              </a:bodyPr>
              <a:lstStyle/>
              <a:p>
                <a:pPr marL="0" indent="0" algn="l">
                  <a:lnSpc>
                    <a:spcPct val="120000"/>
                  </a:lnSpc>
                  <a:buNone/>
                </a:pPr>
                <a:r>
                  <a:rPr lang="zh-TW" altLang="en-US" sz="3400" b="0" i="0" dirty="0">
                    <a:solidFill>
                      <a:srgbClr val="0D0D0D"/>
                    </a:solidFill>
                    <a:effectLst/>
                    <a:latin typeface="Söhne"/>
                  </a:rPr>
                  <a:t>假設我們有一個疾病檢測模型，它的任務是區分患者是否患有某種罕見但嚴重的疾病。</a:t>
                </a:r>
                <a:endParaRPr lang="en-US" altLang="zh-TW" sz="3400" b="0" i="0" dirty="0">
                  <a:solidFill>
                    <a:srgbClr val="0D0D0D"/>
                  </a:solidFill>
                  <a:effectLst/>
                  <a:latin typeface="Söhne"/>
                </a:endParaRPr>
              </a:p>
              <a:p>
                <a:pPr marL="0" indent="0" algn="l">
                  <a:lnSpc>
                    <a:spcPct val="120000"/>
                  </a:lnSpc>
                  <a:buNone/>
                </a:pPr>
                <a:r>
                  <a:rPr lang="zh-TW" altLang="en-US" sz="3400" b="0" i="0" dirty="0">
                    <a:solidFill>
                      <a:srgbClr val="0D0D0D"/>
                    </a:solidFill>
                    <a:effectLst/>
                    <a:latin typeface="Söhne"/>
                  </a:rPr>
                  <a:t>這個疾病在整個人群中的發病率非常低，大多數人都是健康的。</a:t>
                </a:r>
              </a:p>
              <a:p>
                <a:pPr marL="0" indent="0" algn="l">
                  <a:lnSpc>
                    <a:spcPct val="120000"/>
                  </a:lnSpc>
                  <a:buNone/>
                </a:pPr>
                <a:r>
                  <a:rPr lang="zh-TW" altLang="en-US" sz="3400" b="0" i="0" dirty="0">
                    <a:solidFill>
                      <a:srgbClr val="0D0D0D"/>
                    </a:solidFill>
                    <a:effectLst/>
                    <a:latin typeface="Söhne"/>
                  </a:rPr>
                  <a:t>我們的模型將患有該疾病的人預測為陽性（</a:t>
                </a:r>
                <a:r>
                  <a:rPr lang="en-US" altLang="zh-TW" sz="3400" b="0" i="0" dirty="0">
                    <a:solidFill>
                      <a:srgbClr val="0D0D0D"/>
                    </a:solidFill>
                    <a:effectLst/>
                    <a:latin typeface="Söhne"/>
                  </a:rPr>
                  <a:t>Positive</a:t>
                </a:r>
                <a:r>
                  <a:rPr lang="zh-TW" altLang="en-US" sz="3400" b="0" i="0" dirty="0">
                    <a:solidFill>
                      <a:srgbClr val="0D0D0D"/>
                    </a:solidFill>
                    <a:effectLst/>
                    <a:latin typeface="Söhne"/>
                  </a:rPr>
                  <a:t>），而未患有該疾病的人預測為陰性（</a:t>
                </a:r>
                <a:r>
                  <a:rPr lang="en-US" altLang="zh-TW" sz="3400" b="0" i="0" dirty="0">
                    <a:solidFill>
                      <a:srgbClr val="0D0D0D"/>
                    </a:solidFill>
                    <a:effectLst/>
                    <a:latin typeface="Söhne"/>
                  </a:rPr>
                  <a:t>Negative</a:t>
                </a:r>
                <a:r>
                  <a:rPr lang="zh-TW" altLang="en-US" sz="3400" b="0" i="0" dirty="0">
                    <a:solidFill>
                      <a:srgbClr val="0D0D0D"/>
                    </a:solidFill>
                    <a:effectLst/>
                    <a:latin typeface="Söhne"/>
                  </a:rPr>
                  <a:t>）。</a:t>
                </a:r>
              </a:p>
              <a:p>
                <a:pPr marL="0" indent="0" algn="l">
                  <a:lnSpc>
                    <a:spcPct val="120000"/>
                  </a:lnSpc>
                  <a:buNone/>
                </a:pPr>
                <a:r>
                  <a:rPr lang="zh-TW" altLang="en-US" sz="3400" b="0" i="0" dirty="0">
                    <a:solidFill>
                      <a:srgbClr val="0D0D0D"/>
                    </a:solidFill>
                    <a:effectLst/>
                    <a:latin typeface="Söhne"/>
                  </a:rPr>
                  <a:t>我們有</a:t>
                </a:r>
                <a:r>
                  <a:rPr lang="en-US" altLang="zh-TW" sz="3400" b="0" i="0" dirty="0">
                    <a:solidFill>
                      <a:srgbClr val="0D0D0D"/>
                    </a:solidFill>
                    <a:effectLst/>
                    <a:latin typeface="Söhne"/>
                  </a:rPr>
                  <a:t>1000</a:t>
                </a:r>
                <a:r>
                  <a:rPr lang="zh-TW" altLang="en-US" sz="3400" b="0" i="0" dirty="0">
                    <a:solidFill>
                      <a:srgbClr val="0D0D0D"/>
                    </a:solidFill>
                    <a:effectLst/>
                    <a:latin typeface="Söhne"/>
                  </a:rPr>
                  <a:t>個人中只有</a:t>
                </a:r>
                <a:r>
                  <a:rPr lang="en-US" altLang="zh-TW" sz="3400" b="0" i="0" dirty="0">
                    <a:solidFill>
                      <a:srgbClr val="0D0D0D"/>
                    </a:solidFill>
                    <a:effectLst/>
                    <a:latin typeface="Söhne"/>
                  </a:rPr>
                  <a:t>10</a:t>
                </a:r>
                <a:r>
                  <a:rPr lang="zh-TW" altLang="en-US" sz="3400" b="0" i="0" dirty="0">
                    <a:solidFill>
                      <a:srgbClr val="0D0D0D"/>
                    </a:solidFill>
                    <a:effectLst/>
                    <a:latin typeface="Söhne"/>
                  </a:rPr>
                  <a:t>人患有該疾病，因此</a:t>
                </a:r>
                <a:r>
                  <a:rPr lang="en-US" altLang="zh-TW" sz="3400" b="0" i="0" dirty="0">
                    <a:solidFill>
                      <a:srgbClr val="0D0D0D"/>
                    </a:solidFill>
                    <a:effectLst/>
                    <a:latin typeface="Söhne"/>
                  </a:rPr>
                  <a:t>990</a:t>
                </a:r>
                <a:r>
                  <a:rPr lang="zh-TW" altLang="en-US" sz="3400" b="0" i="0" dirty="0">
                    <a:solidFill>
                      <a:srgbClr val="0D0D0D"/>
                    </a:solidFill>
                    <a:effectLst/>
                    <a:latin typeface="Söhne"/>
                  </a:rPr>
                  <a:t>人是健康的。</a:t>
                </a:r>
              </a:p>
              <a:p>
                <a:pPr marL="0" indent="0" algn="l">
                  <a:lnSpc>
                    <a:spcPct val="120000"/>
                  </a:lnSpc>
                  <a:buNone/>
                </a:pPr>
                <a:r>
                  <a:rPr lang="zh-TW" altLang="en-US" sz="3400" b="0" i="0" dirty="0">
                    <a:solidFill>
                      <a:srgbClr val="0D0D0D"/>
                    </a:solidFill>
                    <a:effectLst/>
                    <a:latin typeface="Söhne"/>
                  </a:rPr>
                  <a:t>現在，我們的模型做出以下預測：</a:t>
                </a:r>
              </a:p>
              <a:p>
                <a:pPr marL="0" indent="0" algn="l">
                  <a:lnSpc>
                    <a:spcPct val="120000"/>
                  </a:lnSpc>
                  <a:buNone/>
                </a:pPr>
                <a:r>
                  <a:rPr lang="en-US" altLang="zh-TW" sz="3400" b="0" i="0" dirty="0">
                    <a:solidFill>
                      <a:srgbClr val="0D0D0D"/>
                    </a:solidFill>
                    <a:effectLst/>
                    <a:latin typeface="Söhne"/>
                  </a:rPr>
                  <a:t>True Positive</a:t>
                </a:r>
                <a:r>
                  <a:rPr lang="zh-TW" altLang="en-US" sz="3400" b="0" i="0" dirty="0">
                    <a:solidFill>
                      <a:srgbClr val="0D0D0D"/>
                    </a:solidFill>
                    <a:effectLst/>
                    <a:latin typeface="Söhne"/>
                  </a:rPr>
                  <a:t>（真陽性，患病且被檢測出）：</a:t>
                </a:r>
                <a:r>
                  <a:rPr lang="en-US" altLang="zh-TW" sz="3400" b="0" i="0" dirty="0">
                    <a:solidFill>
                      <a:srgbClr val="0D0D0D"/>
                    </a:solidFill>
                    <a:effectLst/>
                    <a:latin typeface="Söhne"/>
                  </a:rPr>
                  <a:t>7</a:t>
                </a:r>
                <a:r>
                  <a:rPr lang="zh-TW" altLang="en-US" sz="3400" b="0" i="0" dirty="0">
                    <a:solidFill>
                      <a:srgbClr val="0D0D0D"/>
                    </a:solidFill>
                    <a:effectLst/>
                    <a:latin typeface="Söhne"/>
                  </a:rPr>
                  <a:t>人</a:t>
                </a:r>
              </a:p>
              <a:p>
                <a:pPr marL="0" indent="0" algn="l">
                  <a:lnSpc>
                    <a:spcPct val="120000"/>
                  </a:lnSpc>
                  <a:buNone/>
                </a:pPr>
                <a:r>
                  <a:rPr lang="en-US" altLang="zh-TW" sz="3400" b="0" i="0" dirty="0">
                    <a:solidFill>
                      <a:srgbClr val="0D0D0D"/>
                    </a:solidFill>
                    <a:effectLst/>
                    <a:latin typeface="Söhne"/>
                  </a:rPr>
                  <a:t>False Positive</a:t>
                </a:r>
                <a:r>
                  <a:rPr lang="zh-TW" altLang="en-US" sz="3400" b="0" i="0" dirty="0">
                    <a:solidFill>
                      <a:srgbClr val="0D0D0D"/>
                    </a:solidFill>
                    <a:effectLst/>
                    <a:latin typeface="Söhne"/>
                  </a:rPr>
                  <a:t>（假陽性，未患病但被誤檢測為患病）：</a:t>
                </a:r>
                <a:r>
                  <a:rPr lang="en-US" altLang="zh-TW" sz="3400" b="0" i="0" dirty="0">
                    <a:solidFill>
                      <a:srgbClr val="0D0D0D"/>
                    </a:solidFill>
                    <a:effectLst/>
                    <a:latin typeface="Söhne"/>
                  </a:rPr>
                  <a:t>3</a:t>
                </a:r>
                <a:r>
                  <a:rPr lang="zh-TW" altLang="en-US" sz="3400" b="0" i="0" dirty="0">
                    <a:solidFill>
                      <a:srgbClr val="0D0D0D"/>
                    </a:solidFill>
                    <a:effectLst/>
                    <a:latin typeface="Söhne"/>
                  </a:rPr>
                  <a:t>人</a:t>
                </a:r>
              </a:p>
              <a:p>
                <a:pPr marL="0" indent="0" algn="l">
                  <a:lnSpc>
                    <a:spcPct val="120000"/>
                  </a:lnSpc>
                  <a:buNone/>
                </a:pPr>
                <a:r>
                  <a:rPr lang="en-US" altLang="zh-TW" sz="3400" b="0" i="0" dirty="0">
                    <a:solidFill>
                      <a:srgbClr val="0D0D0D"/>
                    </a:solidFill>
                    <a:effectLst/>
                    <a:latin typeface="Söhne"/>
                  </a:rPr>
                  <a:t>False Negative</a:t>
                </a:r>
                <a:r>
                  <a:rPr lang="zh-TW" altLang="en-US" sz="3400" b="0" i="0" dirty="0">
                    <a:solidFill>
                      <a:srgbClr val="0D0D0D"/>
                    </a:solidFill>
                    <a:effectLst/>
                    <a:latin typeface="Söhne"/>
                  </a:rPr>
                  <a:t>（假陰性，患病但未被檢測出）：</a:t>
                </a:r>
                <a:r>
                  <a:rPr lang="en-US" altLang="zh-TW" sz="3400" b="0" i="0" dirty="0">
                    <a:solidFill>
                      <a:srgbClr val="0D0D0D"/>
                    </a:solidFill>
                    <a:effectLst/>
                    <a:latin typeface="Söhne"/>
                  </a:rPr>
                  <a:t>3</a:t>
                </a:r>
                <a:r>
                  <a:rPr lang="zh-TW" altLang="en-US" sz="3400" b="0" i="0" dirty="0">
                    <a:solidFill>
                      <a:srgbClr val="0D0D0D"/>
                    </a:solidFill>
                    <a:effectLst/>
                    <a:latin typeface="Söhne"/>
                  </a:rPr>
                  <a:t>人</a:t>
                </a:r>
              </a:p>
              <a:p>
                <a:pPr marL="0" indent="0" algn="l">
                  <a:lnSpc>
                    <a:spcPct val="120000"/>
                  </a:lnSpc>
                  <a:buNone/>
                </a:pPr>
                <a:r>
                  <a:rPr lang="en-US" altLang="zh-TW" sz="3400" b="0" i="0" dirty="0">
                    <a:solidFill>
                      <a:srgbClr val="0D0D0D"/>
                    </a:solidFill>
                    <a:effectLst/>
                    <a:latin typeface="Söhne"/>
                  </a:rPr>
                  <a:t>True Negative</a:t>
                </a:r>
                <a:r>
                  <a:rPr lang="zh-TW" altLang="en-US" sz="3400" b="0" i="0" dirty="0">
                    <a:solidFill>
                      <a:srgbClr val="0D0D0D"/>
                    </a:solidFill>
                    <a:effectLst/>
                    <a:latin typeface="Söhne"/>
                  </a:rPr>
                  <a:t>（真陰性，未患病且被正確排除）：</a:t>
                </a:r>
                <a:r>
                  <a:rPr lang="en-US" altLang="zh-TW" sz="3400" b="0" i="0" dirty="0">
                    <a:solidFill>
                      <a:srgbClr val="0D0D0D"/>
                    </a:solidFill>
                    <a:effectLst/>
                    <a:latin typeface="Söhne"/>
                  </a:rPr>
                  <a:t>987</a:t>
                </a:r>
                <a:r>
                  <a:rPr lang="zh-TW" altLang="en-US" sz="3400" b="0" i="0" dirty="0">
                    <a:solidFill>
                      <a:srgbClr val="0D0D0D"/>
                    </a:solidFill>
                    <a:effectLst/>
                    <a:latin typeface="Söhne"/>
                  </a:rPr>
                  <a:t>人</a:t>
                </a:r>
              </a:p>
              <a:p>
                <a:pPr marL="0" indent="0" algn="l">
                  <a:lnSpc>
                    <a:spcPct val="120000"/>
                  </a:lnSpc>
                  <a:buNone/>
                </a:pPr>
                <a:r>
                  <a:rPr lang="zh-TW" altLang="en-US" sz="3400" b="0" i="0" dirty="0">
                    <a:solidFill>
                      <a:srgbClr val="0D0D0D"/>
                    </a:solidFill>
                    <a:effectLst/>
                    <a:latin typeface="Söhne"/>
                  </a:rPr>
                  <a:t>我們可以計算出精確率（</a:t>
                </a:r>
                <a:r>
                  <a:rPr lang="en-US" altLang="zh-TW" sz="3400" b="0" i="0" dirty="0">
                    <a:solidFill>
                      <a:srgbClr val="0D0D0D"/>
                    </a:solidFill>
                    <a:effectLst/>
                    <a:latin typeface="Söhne"/>
                  </a:rPr>
                  <a:t>Precision</a:t>
                </a:r>
                <a:r>
                  <a:rPr lang="zh-TW" altLang="en-US" sz="3400" b="0" i="0" dirty="0">
                    <a:solidFill>
                      <a:srgbClr val="0D0D0D"/>
                    </a:solidFill>
                    <a:effectLst/>
                    <a:latin typeface="Söhne"/>
                  </a:rPr>
                  <a:t>）和召回率（</a:t>
                </a:r>
                <a:r>
                  <a:rPr lang="en-US" altLang="zh-TW" sz="3400" b="0" i="0" dirty="0">
                    <a:solidFill>
                      <a:srgbClr val="0D0D0D"/>
                    </a:solidFill>
                    <a:effectLst/>
                    <a:latin typeface="Söhne"/>
                  </a:rPr>
                  <a:t>Recall</a:t>
                </a:r>
                <a:r>
                  <a:rPr lang="zh-TW" altLang="en-US" sz="3400" b="0" i="0" dirty="0">
                    <a:solidFill>
                      <a:srgbClr val="0D0D0D"/>
                    </a:solidFill>
                    <a:effectLst/>
                    <a:latin typeface="Söhne"/>
                  </a:rPr>
                  <a:t>）：</a:t>
                </a:r>
              </a:p>
              <a:p>
                <a:pPr marL="0" indent="0" algn="l">
                  <a:lnSpc>
                    <a:spcPct val="120000"/>
                  </a:lnSpc>
                  <a:buNone/>
                </a:pPr>
                <a:r>
                  <a:rPr lang="zh-TW" altLang="en-US" sz="3400" b="0" i="0" dirty="0">
                    <a:solidFill>
                      <a:srgbClr val="0D0D0D"/>
                    </a:solidFill>
                    <a:effectLst/>
                    <a:latin typeface="KaTeX_Main"/>
                  </a:rPr>
                  <a:t>𝑃𝑟𝑒𝑐𝑖𝑠𝑖𝑜𝑛</a:t>
                </a:r>
                <a:r>
                  <a:rPr lang="en-US" altLang="zh-TW" sz="3400" b="0" i="0" dirty="0">
                    <a:solidFill>
                      <a:srgbClr val="0D0D0D"/>
                    </a:solidFill>
                    <a:effectLst/>
                    <a:latin typeface="KaTeX_Main"/>
                  </a:rPr>
                  <a:t>=</a:t>
                </a:r>
                <a14:m>
                  <m:oMath xmlns:m="http://schemas.openxmlformats.org/officeDocument/2006/math">
                    <m:f>
                      <m:fPr>
                        <m:ctrlPr>
                          <a:rPr lang="en-US" altLang="zh-TW" sz="3400" b="0" i="1" smtClean="0">
                            <a:solidFill>
                              <a:srgbClr val="0D0D0D"/>
                            </a:solidFill>
                            <a:effectLst/>
                            <a:latin typeface="Cambria Math" panose="02040503050406030204" pitchFamily="18" charset="0"/>
                          </a:rPr>
                        </m:ctrlPr>
                      </m:fPr>
                      <m:num>
                        <m:r>
                          <m:rPr>
                            <m:sty m:val="p"/>
                          </m:rPr>
                          <a:rPr lang="en-US" altLang="zh-TW" sz="3400" i="1">
                            <a:solidFill>
                              <a:srgbClr val="0D0D0D"/>
                            </a:solidFill>
                            <a:latin typeface="Cambria Math" panose="02040503050406030204" pitchFamily="18" charset="0"/>
                          </a:rPr>
                          <m:t>TP</m:t>
                        </m:r>
                      </m:num>
                      <m:den>
                        <m:r>
                          <m:rPr>
                            <m:sty m:val="p"/>
                          </m:rPr>
                          <a:rPr lang="en-US" altLang="zh-TW" sz="3400" i="1">
                            <a:solidFill>
                              <a:srgbClr val="0D0D0D"/>
                            </a:solidFill>
                            <a:latin typeface="Cambria Math" panose="02040503050406030204" pitchFamily="18" charset="0"/>
                          </a:rPr>
                          <m:t>TP</m:t>
                        </m:r>
                        <m:r>
                          <a:rPr lang="en-US" altLang="zh-TW" sz="3400" i="1">
                            <a:solidFill>
                              <a:srgbClr val="0D0D0D"/>
                            </a:solidFill>
                            <a:latin typeface="Cambria Math" panose="02040503050406030204" pitchFamily="18" charset="0"/>
                          </a:rPr>
                          <m:t>+</m:t>
                        </m:r>
                        <m:r>
                          <m:rPr>
                            <m:sty m:val="p"/>
                          </m:rPr>
                          <a:rPr lang="en-US" altLang="zh-TW" sz="3400" i="1">
                            <a:solidFill>
                              <a:srgbClr val="0D0D0D"/>
                            </a:solidFill>
                            <a:latin typeface="Cambria Math" panose="02040503050406030204" pitchFamily="18" charset="0"/>
                          </a:rPr>
                          <m:t>FP</m:t>
                        </m:r>
                      </m:den>
                    </m:f>
                    <m:r>
                      <a:rPr lang="en-US" altLang="zh-TW" sz="3400" i="1">
                        <a:solidFill>
                          <a:srgbClr val="0D0D0D"/>
                        </a:solidFill>
                        <a:latin typeface="Cambria Math" panose="02040503050406030204" pitchFamily="18" charset="0"/>
                      </a:rPr>
                      <m:t>=</m:t>
                    </m:r>
                    <m:f>
                      <m:fPr>
                        <m:ctrlPr>
                          <a:rPr lang="en-US" altLang="zh-TW" sz="3400" i="1" smtClean="0">
                            <a:solidFill>
                              <a:srgbClr val="0D0D0D"/>
                            </a:solidFill>
                            <a:latin typeface="Cambria Math" panose="02040503050406030204" pitchFamily="18" charset="0"/>
                          </a:rPr>
                        </m:ctrlPr>
                      </m:fPr>
                      <m:num>
                        <m:r>
                          <a:rPr lang="en-US" altLang="zh-TW" sz="3400" i="1">
                            <a:solidFill>
                              <a:srgbClr val="0D0D0D"/>
                            </a:solidFill>
                            <a:latin typeface="Cambria Math" panose="02040503050406030204" pitchFamily="18" charset="0"/>
                          </a:rPr>
                          <m:t>7</m:t>
                        </m:r>
                      </m:num>
                      <m:den>
                        <m:r>
                          <a:rPr lang="en-US" altLang="zh-TW" sz="3400" i="1">
                            <a:solidFill>
                              <a:srgbClr val="0D0D0D"/>
                            </a:solidFill>
                            <a:latin typeface="Cambria Math" panose="02040503050406030204" pitchFamily="18" charset="0"/>
                          </a:rPr>
                          <m:t>7+3</m:t>
                        </m:r>
                      </m:den>
                    </m:f>
                  </m:oMath>
                </a14:m>
                <a:r>
                  <a:rPr lang="en-US" altLang="zh-TW" sz="3400" b="0" i="0" dirty="0">
                    <a:solidFill>
                      <a:srgbClr val="0D0D0D"/>
                    </a:solidFill>
                    <a:effectLst/>
                    <a:latin typeface="KaTeX_Main"/>
                  </a:rPr>
                  <a:t>=0.7</a:t>
                </a:r>
                <a:endParaRPr lang="zh-TW" altLang="en-US" sz="3400" b="0" i="0" dirty="0">
                  <a:solidFill>
                    <a:srgbClr val="0D0D0D"/>
                  </a:solidFill>
                  <a:effectLst/>
                  <a:latin typeface="Söhne"/>
                </a:endParaRPr>
              </a:p>
              <a:p>
                <a:pPr marL="0" indent="0" algn="l">
                  <a:lnSpc>
                    <a:spcPct val="120000"/>
                  </a:lnSpc>
                  <a:buNone/>
                </a:pPr>
                <a:r>
                  <a:rPr lang="zh-TW" altLang="en-US" sz="3400" b="0" i="0" dirty="0">
                    <a:solidFill>
                      <a:srgbClr val="0D0D0D"/>
                    </a:solidFill>
                    <a:effectLst/>
                    <a:latin typeface="KaTeX_Main"/>
                  </a:rPr>
                  <a:t>𝑅𝑒𝑐𝑎𝑙𝑙</a:t>
                </a:r>
                <a:r>
                  <a:rPr lang="en-US" altLang="zh-TW" sz="3400" b="0" i="0" dirty="0">
                    <a:solidFill>
                      <a:srgbClr val="0D0D0D"/>
                    </a:solidFill>
                    <a:effectLst/>
                    <a:latin typeface="KaTeX_Main"/>
                  </a:rPr>
                  <a:t>=</a:t>
                </a:r>
                <a:r>
                  <a:rPr lang="en-US" altLang="zh-TW" sz="3400" b="0" dirty="0">
                    <a:solidFill>
                      <a:srgbClr val="0D0D0D"/>
                    </a:solidFill>
                    <a:effectLst/>
                  </a:rPr>
                  <a:t> </a:t>
                </a:r>
                <a14:m>
                  <m:oMath xmlns:m="http://schemas.openxmlformats.org/officeDocument/2006/math">
                    <m:f>
                      <m:fPr>
                        <m:ctrlPr>
                          <a:rPr lang="en-US" altLang="zh-TW" sz="3400" b="0" i="1" smtClean="0">
                            <a:solidFill>
                              <a:srgbClr val="0D0D0D"/>
                            </a:solidFill>
                            <a:effectLst/>
                            <a:latin typeface="Cambria Math" panose="02040503050406030204" pitchFamily="18" charset="0"/>
                          </a:rPr>
                        </m:ctrlPr>
                      </m:fPr>
                      <m:num>
                        <m:r>
                          <m:rPr>
                            <m:sty m:val="p"/>
                          </m:rPr>
                          <a:rPr lang="en-US" altLang="zh-TW" sz="3400" i="1">
                            <a:solidFill>
                              <a:srgbClr val="0D0D0D"/>
                            </a:solidFill>
                            <a:latin typeface="Cambria Math" panose="02040503050406030204" pitchFamily="18" charset="0"/>
                          </a:rPr>
                          <m:t>TP</m:t>
                        </m:r>
                      </m:num>
                      <m:den>
                        <m:r>
                          <m:rPr>
                            <m:sty m:val="p"/>
                          </m:rPr>
                          <a:rPr lang="en-US" altLang="zh-TW" sz="3400" i="1">
                            <a:solidFill>
                              <a:srgbClr val="0D0D0D"/>
                            </a:solidFill>
                            <a:latin typeface="Cambria Math" panose="02040503050406030204" pitchFamily="18" charset="0"/>
                          </a:rPr>
                          <m:t>TP</m:t>
                        </m:r>
                        <m:r>
                          <a:rPr lang="en-US" altLang="zh-TW" sz="3400" i="1">
                            <a:solidFill>
                              <a:srgbClr val="0D0D0D"/>
                            </a:solidFill>
                            <a:latin typeface="Cambria Math" panose="02040503050406030204" pitchFamily="18" charset="0"/>
                          </a:rPr>
                          <m:t>+</m:t>
                        </m:r>
                        <m:r>
                          <m:rPr>
                            <m:sty m:val="p"/>
                          </m:rPr>
                          <a:rPr lang="en-US" altLang="zh-TW" sz="3400" i="1">
                            <a:solidFill>
                              <a:srgbClr val="0D0D0D"/>
                            </a:solidFill>
                            <a:latin typeface="Cambria Math" panose="02040503050406030204" pitchFamily="18" charset="0"/>
                          </a:rPr>
                          <m:t>FN</m:t>
                        </m:r>
                      </m:den>
                    </m:f>
                    <m:r>
                      <a:rPr lang="en-US" altLang="zh-TW" sz="3400" i="1">
                        <a:solidFill>
                          <a:srgbClr val="0D0D0D"/>
                        </a:solidFill>
                        <a:latin typeface="Cambria Math" panose="02040503050406030204" pitchFamily="18" charset="0"/>
                      </a:rPr>
                      <m:t>=</m:t>
                    </m:r>
                    <m:f>
                      <m:fPr>
                        <m:ctrlPr>
                          <a:rPr lang="en-US" altLang="zh-TW" sz="3400" i="1" smtClean="0">
                            <a:solidFill>
                              <a:srgbClr val="0D0D0D"/>
                            </a:solidFill>
                            <a:latin typeface="Cambria Math" panose="02040503050406030204" pitchFamily="18" charset="0"/>
                          </a:rPr>
                        </m:ctrlPr>
                      </m:fPr>
                      <m:num>
                        <m:r>
                          <a:rPr lang="en-US" altLang="zh-TW" sz="3400" i="1">
                            <a:solidFill>
                              <a:srgbClr val="0D0D0D"/>
                            </a:solidFill>
                            <a:latin typeface="Cambria Math" panose="02040503050406030204" pitchFamily="18" charset="0"/>
                          </a:rPr>
                          <m:t>7</m:t>
                        </m:r>
                      </m:num>
                      <m:den>
                        <m:r>
                          <a:rPr lang="en-US" altLang="zh-TW" sz="3400" i="1">
                            <a:solidFill>
                              <a:srgbClr val="0D0D0D"/>
                            </a:solidFill>
                            <a:latin typeface="Cambria Math" panose="02040503050406030204" pitchFamily="18" charset="0"/>
                          </a:rPr>
                          <m:t>7+3</m:t>
                        </m:r>
                      </m:den>
                    </m:f>
                    <m:r>
                      <a:rPr lang="en-US" altLang="zh-TW" sz="3400" i="1">
                        <a:solidFill>
                          <a:srgbClr val="0D0D0D"/>
                        </a:solidFill>
                        <a:latin typeface="Cambria Math" panose="02040503050406030204" pitchFamily="18" charset="0"/>
                      </a:rPr>
                      <m:t> </m:t>
                    </m:r>
                  </m:oMath>
                </a14:m>
                <a:r>
                  <a:rPr lang="en-US" altLang="zh-TW" sz="3400" b="0" i="0" dirty="0">
                    <a:solidFill>
                      <a:srgbClr val="0D0D0D"/>
                    </a:solidFill>
                    <a:effectLst/>
                    <a:latin typeface="KaTeX_Main"/>
                  </a:rPr>
                  <a:t>​=0.7</a:t>
                </a:r>
                <a:endParaRPr lang="zh-TW" altLang="en-US" sz="3400" b="0" i="0" dirty="0">
                  <a:solidFill>
                    <a:srgbClr val="0D0D0D"/>
                  </a:solidFill>
                  <a:effectLst/>
                  <a:latin typeface="Söhne"/>
                </a:endParaRPr>
              </a:p>
              <a:p>
                <a:pPr marL="0" indent="0" algn="l">
                  <a:lnSpc>
                    <a:spcPct val="120000"/>
                  </a:lnSpc>
                  <a:buNone/>
                </a:pPr>
                <a:r>
                  <a:rPr lang="zh-TW" altLang="en-US" sz="3400" b="0" i="0" dirty="0">
                    <a:solidFill>
                      <a:srgbClr val="0D0D0D"/>
                    </a:solidFill>
                    <a:effectLst/>
                    <a:latin typeface="Söhne"/>
                  </a:rPr>
                  <a:t>這裡精確率和召回率都是</a:t>
                </a:r>
                <a:r>
                  <a:rPr lang="en-US" altLang="zh-TW" sz="3400" b="0" i="0" dirty="0">
                    <a:solidFill>
                      <a:srgbClr val="0D0D0D"/>
                    </a:solidFill>
                    <a:effectLst/>
                    <a:latin typeface="Söhne"/>
                  </a:rPr>
                  <a:t>70%</a:t>
                </a:r>
                <a:r>
                  <a:rPr lang="zh-TW" altLang="en-US" sz="3400" b="0" i="0" dirty="0">
                    <a:solidFill>
                      <a:srgbClr val="0D0D0D"/>
                    </a:solidFill>
                    <a:effectLst/>
                    <a:latin typeface="Söhne"/>
                  </a:rPr>
                  <a:t>。但是，當我們調整模型的閾值以提高精確率時，可能會發生以下情況：模型更加保守，只有非常確定的預測才被標記為陽性。</a:t>
                </a:r>
                <a:endParaRPr lang="en-US" altLang="zh-TW" sz="3400" b="0" i="0" dirty="0">
                  <a:solidFill>
                    <a:srgbClr val="0D0D0D"/>
                  </a:solidFill>
                  <a:effectLst/>
                  <a:latin typeface="Söhne"/>
                </a:endParaRPr>
              </a:p>
              <a:p>
                <a:pPr marL="0" indent="0" algn="l">
                  <a:lnSpc>
                    <a:spcPct val="120000"/>
                  </a:lnSpc>
                  <a:buNone/>
                </a:pPr>
                <a:r>
                  <a:rPr lang="zh-TW" altLang="en-US" sz="3400" b="0" i="0" dirty="0">
                    <a:solidFill>
                      <a:srgbClr val="0D0D0D"/>
                    </a:solidFill>
                    <a:effectLst/>
                    <a:latin typeface="Söhne"/>
                  </a:rPr>
                  <a:t>這導致假陽性減少，但可能會增加假陰性，即真正患病的人中，未被檢測出的比例增加。這就是精確率和召回率之間的衝突：提高精確率通常會導致召回率下降，反之亦然。</a:t>
                </a:r>
              </a:p>
            </p:txBody>
          </p:sp>
        </mc:Choice>
        <mc:Fallback xmlns="">
          <p:sp>
            <p:nvSpPr>
              <p:cNvPr id="3" name="內容版面配置區 2">
                <a:extLst>
                  <a:ext uri="{FF2B5EF4-FFF2-40B4-BE49-F238E27FC236}">
                    <a16:creationId xmlns:a16="http://schemas.microsoft.com/office/drawing/2014/main" id="{1C559EA4-7B56-4877-ABB1-E7E0D9671899}"/>
                  </a:ext>
                </a:extLst>
              </p:cNvPr>
              <p:cNvSpPr>
                <a:spLocks noGrp="1" noRot="1" noChangeAspect="1" noMove="1" noResize="1" noEditPoints="1" noAdjustHandles="1" noChangeArrowheads="1" noChangeShapeType="1" noTextEdit="1"/>
              </p:cNvSpPr>
              <p:nvPr>
                <p:ph idx="1"/>
              </p:nvPr>
            </p:nvSpPr>
            <p:spPr>
              <a:xfrm>
                <a:off x="216408" y="851027"/>
                <a:ext cx="11975592" cy="6172200"/>
              </a:xfrm>
              <a:blipFill>
                <a:blip r:embed="rId2"/>
                <a:stretch>
                  <a:fillRect l="-305" t="-395"/>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42D7F1D4-C223-4FC1-B0F6-30E9CF8D3381}"/>
              </a:ext>
            </a:extLst>
          </p:cNvPr>
          <p:cNvSpPr>
            <a:spLocks noGrp="1"/>
          </p:cNvSpPr>
          <p:nvPr>
            <p:ph type="title"/>
          </p:nvPr>
        </p:nvSpPr>
        <p:spPr>
          <a:xfrm>
            <a:off x="417575" y="82296"/>
            <a:ext cx="5438475" cy="768731"/>
          </a:xfrm>
        </p:spPr>
        <p:txBody>
          <a:bodyPr>
            <a:noAutofit/>
          </a:bodyPr>
          <a:lstStyle/>
          <a:p>
            <a:r>
              <a:rPr lang="zh-TW" altLang="en-US" sz="4000" dirty="0"/>
              <a:t>精確率和召回率的權衡</a:t>
            </a:r>
          </a:p>
        </p:txBody>
      </p:sp>
    </p:spTree>
    <p:extLst>
      <p:ext uri="{BB962C8B-B14F-4D97-AF65-F5344CB8AC3E}">
        <p14:creationId xmlns:p14="http://schemas.microsoft.com/office/powerpoint/2010/main" val="36735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C3E025EB-EB87-4C37-B7A6-4A1A0CA91A15}"/>
              </a:ext>
            </a:extLst>
          </p:cNvPr>
          <p:cNvPicPr preferRelativeResize="0">
            <a:picLocks noGrp="1"/>
          </p:cNvPicPr>
          <p:nvPr>
            <p:ph idx="1"/>
          </p:nvPr>
        </p:nvPicPr>
        <p:blipFill>
          <a:blip r:embed="rId2"/>
          <a:stretch>
            <a:fillRect/>
          </a:stretch>
        </p:blipFill>
        <p:spPr>
          <a:xfrm>
            <a:off x="610439" y="381224"/>
            <a:ext cx="5400000" cy="2880000"/>
          </a:xfrm>
        </p:spPr>
      </p:pic>
      <p:pic>
        <p:nvPicPr>
          <p:cNvPr id="7" name="圖片 6">
            <a:extLst>
              <a:ext uri="{FF2B5EF4-FFF2-40B4-BE49-F238E27FC236}">
                <a16:creationId xmlns:a16="http://schemas.microsoft.com/office/drawing/2014/main" id="{A0719CBD-B099-4112-9200-154CD7D4E5DE}"/>
              </a:ext>
            </a:extLst>
          </p:cNvPr>
          <p:cNvPicPr preferRelativeResize="0">
            <a:picLocks/>
          </p:cNvPicPr>
          <p:nvPr/>
        </p:nvPicPr>
        <p:blipFill>
          <a:blip r:embed="rId3"/>
          <a:stretch>
            <a:fillRect/>
          </a:stretch>
        </p:blipFill>
        <p:spPr>
          <a:xfrm>
            <a:off x="6559461" y="381224"/>
            <a:ext cx="5400000" cy="2880000"/>
          </a:xfrm>
          <a:prstGeom prst="rect">
            <a:avLst/>
          </a:prstGeom>
        </p:spPr>
      </p:pic>
      <p:pic>
        <p:nvPicPr>
          <p:cNvPr id="9" name="圖片 8">
            <a:extLst>
              <a:ext uri="{FF2B5EF4-FFF2-40B4-BE49-F238E27FC236}">
                <a16:creationId xmlns:a16="http://schemas.microsoft.com/office/drawing/2014/main" id="{F772E70A-56E8-4D30-8C79-89D854F64C23}"/>
              </a:ext>
            </a:extLst>
          </p:cNvPr>
          <p:cNvPicPr preferRelativeResize="0">
            <a:picLocks/>
          </p:cNvPicPr>
          <p:nvPr/>
        </p:nvPicPr>
        <p:blipFill>
          <a:blip r:embed="rId4"/>
          <a:stretch>
            <a:fillRect/>
          </a:stretch>
        </p:blipFill>
        <p:spPr>
          <a:xfrm>
            <a:off x="610439" y="3626272"/>
            <a:ext cx="5400000" cy="2880000"/>
          </a:xfrm>
          <a:prstGeom prst="rect">
            <a:avLst/>
          </a:prstGeom>
        </p:spPr>
      </p:pic>
      <p:pic>
        <p:nvPicPr>
          <p:cNvPr id="11" name="圖片 10">
            <a:extLst>
              <a:ext uri="{FF2B5EF4-FFF2-40B4-BE49-F238E27FC236}">
                <a16:creationId xmlns:a16="http://schemas.microsoft.com/office/drawing/2014/main" id="{2A4BBA65-A738-4F68-AC01-41E5E9107DC3}"/>
              </a:ext>
            </a:extLst>
          </p:cNvPr>
          <p:cNvPicPr preferRelativeResize="0">
            <a:picLocks/>
          </p:cNvPicPr>
          <p:nvPr/>
        </p:nvPicPr>
        <p:blipFill>
          <a:blip r:embed="rId5"/>
          <a:stretch>
            <a:fillRect/>
          </a:stretch>
        </p:blipFill>
        <p:spPr>
          <a:xfrm>
            <a:off x="6559461" y="3626272"/>
            <a:ext cx="5400000" cy="2880000"/>
          </a:xfrm>
          <a:prstGeom prst="rect">
            <a:avLst/>
          </a:prstGeom>
        </p:spPr>
      </p:pic>
      <p:sp>
        <p:nvSpPr>
          <p:cNvPr id="12" name="文字方塊 11">
            <a:extLst>
              <a:ext uri="{FF2B5EF4-FFF2-40B4-BE49-F238E27FC236}">
                <a16:creationId xmlns:a16="http://schemas.microsoft.com/office/drawing/2014/main" id="{D8D9125C-BF7D-41F2-B70C-28AC3A35DFC5}"/>
              </a:ext>
            </a:extLst>
          </p:cNvPr>
          <p:cNvSpPr txBox="1"/>
          <p:nvPr/>
        </p:nvSpPr>
        <p:spPr>
          <a:xfrm>
            <a:off x="6650516" y="3305248"/>
            <a:ext cx="5541484" cy="276999"/>
          </a:xfrm>
          <a:prstGeom prst="rect">
            <a:avLst/>
          </a:prstGeom>
          <a:noFill/>
        </p:spPr>
        <p:txBody>
          <a:bodyPr wrap="square" rtlCol="0">
            <a:spAutoFit/>
          </a:bodyPr>
          <a:lstStyle/>
          <a:p>
            <a:r>
              <a:rPr lang="zh-TW" altLang="en-US" sz="1200" dirty="0"/>
              <a:t>當判定概率超過</a:t>
            </a:r>
            <a:r>
              <a:rPr lang="zh-TW" altLang="en-US" sz="1200" b="0" i="0" dirty="0">
                <a:solidFill>
                  <a:srgbClr val="0D0D0D"/>
                </a:solidFill>
                <a:effectLst/>
                <a:latin typeface="Söhne"/>
              </a:rPr>
              <a:t>閾值時，各個類別的準確率，閾值越高，類別檢測越準確</a:t>
            </a:r>
            <a:endParaRPr lang="zh-TW" altLang="en-US" sz="1200" dirty="0"/>
          </a:p>
        </p:txBody>
      </p:sp>
      <p:sp>
        <p:nvSpPr>
          <p:cNvPr id="13" name="文字方塊 12">
            <a:extLst>
              <a:ext uri="{FF2B5EF4-FFF2-40B4-BE49-F238E27FC236}">
                <a16:creationId xmlns:a16="http://schemas.microsoft.com/office/drawing/2014/main" id="{2DBA760A-F044-4766-A0B7-3A2E6D1ED405}"/>
              </a:ext>
            </a:extLst>
          </p:cNvPr>
          <p:cNvSpPr txBox="1"/>
          <p:nvPr/>
        </p:nvSpPr>
        <p:spPr>
          <a:xfrm>
            <a:off x="859316" y="6506272"/>
            <a:ext cx="4627084" cy="276999"/>
          </a:xfrm>
          <a:prstGeom prst="rect">
            <a:avLst/>
          </a:prstGeom>
          <a:noFill/>
        </p:spPr>
        <p:txBody>
          <a:bodyPr wrap="square" rtlCol="0">
            <a:spAutoFit/>
          </a:bodyPr>
          <a:lstStyle/>
          <a:p>
            <a:r>
              <a:rPr lang="zh-TW" altLang="en-US" sz="1200" dirty="0"/>
              <a:t>正樣本有多少被找出來，</a:t>
            </a:r>
            <a:r>
              <a:rPr lang="zh-TW" altLang="en-US" sz="1200" b="0" i="0" dirty="0">
                <a:solidFill>
                  <a:srgbClr val="0D0D0D"/>
                </a:solidFill>
                <a:effectLst/>
                <a:latin typeface="Söhne"/>
              </a:rPr>
              <a:t>閾值</a:t>
            </a:r>
            <a:r>
              <a:rPr lang="zh-TW" altLang="en-US" sz="1200" dirty="0"/>
              <a:t>越低越不會有遺漏，但容易誤判</a:t>
            </a:r>
          </a:p>
        </p:txBody>
      </p:sp>
      <p:sp>
        <p:nvSpPr>
          <p:cNvPr id="14" name="文字方塊 13">
            <a:extLst>
              <a:ext uri="{FF2B5EF4-FFF2-40B4-BE49-F238E27FC236}">
                <a16:creationId xmlns:a16="http://schemas.microsoft.com/office/drawing/2014/main" id="{D6C1D198-AE7E-4ECE-A703-792C7E5C2DC2}"/>
              </a:ext>
            </a:extLst>
          </p:cNvPr>
          <p:cNvSpPr txBox="1"/>
          <p:nvPr/>
        </p:nvSpPr>
        <p:spPr>
          <a:xfrm>
            <a:off x="6898395" y="6461062"/>
            <a:ext cx="5045726" cy="461665"/>
          </a:xfrm>
          <a:prstGeom prst="rect">
            <a:avLst/>
          </a:prstGeom>
          <a:noFill/>
        </p:spPr>
        <p:txBody>
          <a:bodyPr wrap="square" rtlCol="0">
            <a:spAutoFit/>
          </a:bodyPr>
          <a:lstStyle/>
          <a:p>
            <a:r>
              <a:rPr lang="zh-TW" altLang="en-US" sz="1200" dirty="0"/>
              <a:t>在準確率很高的前提下，盡可能的偵測到全部的類別，曲線接近</a:t>
            </a:r>
            <a:r>
              <a:rPr lang="en-US" altLang="zh-TW" sz="1200" dirty="0"/>
              <a:t>(1,1)</a:t>
            </a:r>
          </a:p>
          <a:p>
            <a:r>
              <a:rPr lang="en-US" altLang="zh-TW" sz="1200" b="0" i="0" dirty="0">
                <a:solidFill>
                  <a:srgbClr val="4D4D4D"/>
                </a:solidFill>
                <a:effectLst/>
                <a:latin typeface="-apple-system"/>
              </a:rPr>
              <a:t>PR</a:t>
            </a:r>
            <a:r>
              <a:rPr lang="zh-TW" altLang="en-US" sz="1200" b="0" i="0" dirty="0">
                <a:solidFill>
                  <a:srgbClr val="4D4D4D"/>
                </a:solidFill>
                <a:effectLst/>
                <a:latin typeface="-apple-system"/>
              </a:rPr>
              <a:t>曲線下圍成的面積即</a:t>
            </a:r>
            <a:r>
              <a:rPr lang="en-US" altLang="zh-TW" sz="1200" b="0" i="0" dirty="0">
                <a:solidFill>
                  <a:srgbClr val="4D4D4D"/>
                </a:solidFill>
                <a:effectLst/>
                <a:latin typeface="-apple-system"/>
              </a:rPr>
              <a:t>AP</a:t>
            </a:r>
            <a:r>
              <a:rPr lang="zh-TW" altLang="en-US" sz="1200" b="0" i="0" dirty="0">
                <a:solidFill>
                  <a:srgbClr val="4D4D4D"/>
                </a:solidFill>
                <a:effectLst/>
                <a:latin typeface="-apple-system"/>
              </a:rPr>
              <a:t>，所有類別</a:t>
            </a:r>
            <a:r>
              <a:rPr lang="en-US" altLang="zh-TW" sz="1200" b="0" i="0" dirty="0">
                <a:solidFill>
                  <a:srgbClr val="4D4D4D"/>
                </a:solidFill>
                <a:effectLst/>
                <a:latin typeface="-apple-system"/>
              </a:rPr>
              <a:t>AP</a:t>
            </a:r>
            <a:r>
              <a:rPr lang="zh-TW" altLang="en-US" sz="1200" b="0" i="0" dirty="0">
                <a:solidFill>
                  <a:srgbClr val="4D4D4D"/>
                </a:solidFill>
                <a:effectLst/>
                <a:latin typeface="-apple-system"/>
              </a:rPr>
              <a:t>平均值即</a:t>
            </a:r>
            <a:r>
              <a:rPr lang="en-US" altLang="zh-TW" sz="1200" b="0" i="0" dirty="0">
                <a:solidFill>
                  <a:srgbClr val="4D4D4D"/>
                </a:solidFill>
                <a:effectLst/>
                <a:latin typeface="-apple-system"/>
              </a:rPr>
              <a:t>Map.</a:t>
            </a:r>
            <a:endParaRPr lang="zh-TW" altLang="en-US" sz="1200" dirty="0"/>
          </a:p>
        </p:txBody>
      </p:sp>
      <p:sp>
        <p:nvSpPr>
          <p:cNvPr id="15" name="文字方塊 14">
            <a:extLst>
              <a:ext uri="{FF2B5EF4-FFF2-40B4-BE49-F238E27FC236}">
                <a16:creationId xmlns:a16="http://schemas.microsoft.com/office/drawing/2014/main" id="{870A661F-BDE2-428A-922C-E0E231181AC1}"/>
              </a:ext>
            </a:extLst>
          </p:cNvPr>
          <p:cNvSpPr txBox="1"/>
          <p:nvPr/>
        </p:nvSpPr>
        <p:spPr>
          <a:xfrm>
            <a:off x="829938" y="3261223"/>
            <a:ext cx="5086120" cy="461665"/>
          </a:xfrm>
          <a:prstGeom prst="rect">
            <a:avLst/>
          </a:prstGeom>
          <a:noFill/>
        </p:spPr>
        <p:txBody>
          <a:bodyPr wrap="square" rtlCol="0">
            <a:spAutoFit/>
          </a:bodyPr>
          <a:lstStyle/>
          <a:p>
            <a:r>
              <a:rPr lang="zh-TW" altLang="en-US" sz="1200" dirty="0"/>
              <a:t>閾值較低時，召回率高，精確率低；閾值較高時，類別檢測的越準確，故前後兩頭的</a:t>
            </a:r>
            <a:r>
              <a:rPr lang="en-US" altLang="zh-TW" sz="1200" dirty="0"/>
              <a:t>F1</a:t>
            </a:r>
            <a:r>
              <a:rPr lang="zh-TW" altLang="en-US" sz="1200" dirty="0"/>
              <a:t>分數比較少。</a:t>
            </a:r>
          </a:p>
        </p:txBody>
      </p:sp>
      <p:pic>
        <p:nvPicPr>
          <p:cNvPr id="17" name="圖片 16">
            <a:extLst>
              <a:ext uri="{FF2B5EF4-FFF2-40B4-BE49-F238E27FC236}">
                <a16:creationId xmlns:a16="http://schemas.microsoft.com/office/drawing/2014/main" id="{57FFA65C-3A68-4EF9-8989-6FE87BCAE3EF}"/>
              </a:ext>
            </a:extLst>
          </p:cNvPr>
          <p:cNvPicPr>
            <a:picLocks noChangeAspect="1"/>
          </p:cNvPicPr>
          <p:nvPr/>
        </p:nvPicPr>
        <p:blipFill>
          <a:blip r:embed="rId6"/>
          <a:stretch>
            <a:fillRect/>
          </a:stretch>
        </p:blipFill>
        <p:spPr>
          <a:xfrm>
            <a:off x="4399157" y="2691255"/>
            <a:ext cx="1577177" cy="379980"/>
          </a:xfrm>
          <a:prstGeom prst="rect">
            <a:avLst/>
          </a:prstGeom>
        </p:spPr>
      </p:pic>
    </p:spTree>
    <p:extLst>
      <p:ext uri="{BB962C8B-B14F-4D97-AF65-F5344CB8AC3E}">
        <p14:creationId xmlns:p14="http://schemas.microsoft.com/office/powerpoint/2010/main" val="2370928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82EAA3-1848-4079-A651-268E5E7F3A19}"/>
              </a:ext>
            </a:extLst>
          </p:cNvPr>
          <p:cNvSpPr>
            <a:spLocks noGrp="1"/>
          </p:cNvSpPr>
          <p:nvPr>
            <p:ph type="title"/>
          </p:nvPr>
        </p:nvSpPr>
        <p:spPr>
          <a:xfrm>
            <a:off x="606845" y="199872"/>
            <a:ext cx="11159169" cy="2114923"/>
          </a:xfrm>
        </p:spPr>
        <p:txBody>
          <a:bodyPr>
            <a:normAutofit fontScale="90000"/>
          </a:bodyPr>
          <a:lstStyle/>
          <a:p>
            <a:pPr>
              <a:lnSpc>
                <a:spcPct val="150000"/>
              </a:lnSpc>
            </a:pPr>
            <a:r>
              <a:rPr lang="zh-TW" altLang="en-US" sz="1600" dirty="0"/>
              <a:t>定位損失</a:t>
            </a:r>
            <a:r>
              <a:rPr lang="en-US" altLang="zh-TW" sz="1600" dirty="0" err="1"/>
              <a:t>box_loss</a:t>
            </a:r>
            <a:r>
              <a:rPr lang="zh-TW" altLang="en-US" sz="1600" dirty="0"/>
              <a:t>：預測框與標定框之間的誤差（</a:t>
            </a:r>
            <a:r>
              <a:rPr lang="en-US" altLang="zh-TW" sz="1600" dirty="0" err="1"/>
              <a:t>GIoU</a:t>
            </a:r>
            <a:r>
              <a:rPr lang="zh-TW" altLang="en-US" sz="1600" dirty="0"/>
              <a:t>），越小定位越準</a:t>
            </a:r>
            <a:br>
              <a:rPr lang="en-US" altLang="zh-TW" sz="1600" dirty="0"/>
            </a:br>
            <a:r>
              <a:rPr lang="zh-TW" altLang="en-US" sz="1600" dirty="0"/>
              <a:t>置信度損失</a:t>
            </a:r>
            <a:r>
              <a:rPr lang="en-US" altLang="zh-TW" sz="1600" dirty="0" err="1"/>
              <a:t>obj_loss</a:t>
            </a:r>
            <a:r>
              <a:rPr lang="zh-TW" altLang="en-US" sz="1600" dirty="0"/>
              <a:t>：計算網路的置信度，越小判定為目標的能力越準</a:t>
            </a:r>
            <a:br>
              <a:rPr lang="en-US" altLang="zh-TW" sz="1600" dirty="0"/>
            </a:br>
            <a:r>
              <a:rPr lang="zh-TW" altLang="en-US" sz="1600" dirty="0"/>
              <a:t>分類損失</a:t>
            </a:r>
            <a:r>
              <a:rPr lang="en-US" altLang="zh-TW" sz="1600" dirty="0" err="1"/>
              <a:t>cls_loss</a:t>
            </a:r>
            <a:r>
              <a:rPr lang="zh-TW" altLang="en-US" sz="1600" dirty="0"/>
              <a:t>：計算錨框與對應的標定分類是否正確，越小分類越準</a:t>
            </a:r>
            <a:br>
              <a:rPr lang="en-US" altLang="zh-TW" sz="1600" dirty="0"/>
            </a:br>
            <a:r>
              <a:rPr lang="en-US" altLang="zh-TW" sz="1600" dirty="0" err="1"/>
              <a:t>mAP</a:t>
            </a:r>
            <a:r>
              <a:rPr lang="zh-TW" altLang="en-US" sz="1600" dirty="0"/>
              <a:t>是用</a:t>
            </a:r>
            <a:r>
              <a:rPr lang="en-US" altLang="zh-TW" sz="1600" dirty="0"/>
              <a:t>Precision</a:t>
            </a:r>
            <a:r>
              <a:rPr lang="zh-TW" altLang="en-US" sz="1600" dirty="0"/>
              <a:t>和</a:t>
            </a:r>
            <a:r>
              <a:rPr lang="en-US" altLang="zh-TW" sz="1600" dirty="0"/>
              <a:t>Recall</a:t>
            </a:r>
            <a:r>
              <a:rPr lang="zh-TW" altLang="en-US" sz="1600" dirty="0"/>
              <a:t>作為兩軸作圖後圍成的面積，</a:t>
            </a:r>
            <a:r>
              <a:rPr lang="en-US" altLang="zh-TW" sz="1600" dirty="0"/>
              <a:t>m</a:t>
            </a:r>
            <a:r>
              <a:rPr lang="zh-TW" altLang="en-US" sz="1600" dirty="0"/>
              <a:t>表示平均，</a:t>
            </a:r>
            <a:r>
              <a:rPr lang="en-US" altLang="zh-TW" sz="1600" dirty="0"/>
              <a:t>@</a:t>
            </a:r>
            <a:r>
              <a:rPr lang="zh-TW" altLang="en-US" sz="1600" dirty="0"/>
              <a:t>後面的數表示判定</a:t>
            </a:r>
            <a:r>
              <a:rPr lang="en-US" altLang="zh-TW" sz="1600" dirty="0" err="1"/>
              <a:t>iou</a:t>
            </a:r>
            <a:r>
              <a:rPr lang="zh-TW" altLang="en-US" sz="1600" dirty="0"/>
              <a:t>為正負樣本的閾值，</a:t>
            </a:r>
            <a:r>
              <a:rPr lang="en-US" altLang="zh-TW" sz="1600" dirty="0"/>
              <a:t>@0.5:0.95</a:t>
            </a:r>
            <a:r>
              <a:rPr lang="zh-TW" altLang="en-US" sz="1600" dirty="0"/>
              <a:t>表示閾值取</a:t>
            </a:r>
            <a:r>
              <a:rPr lang="en-US" altLang="zh-TW" sz="1600" dirty="0"/>
              <a:t>0.5:0.05:0.95</a:t>
            </a:r>
            <a:r>
              <a:rPr lang="zh-TW" altLang="en-US" sz="1600" dirty="0"/>
              <a:t>後取均值 。</a:t>
            </a:r>
            <a:r>
              <a:rPr lang="en-US" altLang="zh-TW" sz="1600" dirty="0"/>
              <a:t>mAP@.5:.95</a:t>
            </a:r>
            <a:r>
              <a:rPr lang="zh-TW" altLang="en-US" sz="1600" dirty="0"/>
              <a:t>（</a:t>
            </a:r>
            <a:r>
              <a:rPr lang="en-US" altLang="zh-TW" sz="1600" dirty="0" err="1"/>
              <a:t>mAP</a:t>
            </a:r>
            <a:r>
              <a:rPr lang="en-US" altLang="zh-TW" sz="1600" dirty="0"/>
              <a:t>@[.5:.95]</a:t>
            </a:r>
            <a:r>
              <a:rPr lang="zh-TW" altLang="en-US" sz="1600" dirty="0"/>
              <a:t>）表示在不同</a:t>
            </a:r>
            <a:r>
              <a:rPr lang="en-US" altLang="zh-TW" sz="1600" dirty="0" err="1"/>
              <a:t>IoU</a:t>
            </a:r>
            <a:r>
              <a:rPr lang="zh-TW" altLang="en-US" sz="1600" dirty="0"/>
              <a:t>閾值（從</a:t>
            </a:r>
            <a:r>
              <a:rPr lang="en-US" altLang="zh-TW" sz="1600" dirty="0"/>
              <a:t>0.5</a:t>
            </a:r>
            <a:r>
              <a:rPr lang="zh-TW" altLang="en-US" sz="1600" dirty="0"/>
              <a:t>到</a:t>
            </a:r>
            <a:r>
              <a:rPr lang="en-US" altLang="zh-TW" sz="1600" dirty="0"/>
              <a:t>0.95</a:t>
            </a:r>
            <a:r>
              <a:rPr lang="zh-TW" altLang="en-US" sz="1600" dirty="0"/>
              <a:t>，步長</a:t>
            </a:r>
            <a:r>
              <a:rPr lang="en-US" altLang="zh-TW" sz="1600" dirty="0"/>
              <a:t>0.05</a:t>
            </a:r>
            <a:r>
              <a:rPr lang="zh-TW" altLang="en-US" sz="1600" dirty="0"/>
              <a:t>）（</a:t>
            </a:r>
            <a:r>
              <a:rPr lang="en-US" altLang="zh-TW" sz="1600" dirty="0"/>
              <a:t>0.5</a:t>
            </a:r>
            <a:r>
              <a:rPr lang="zh-TW" altLang="en-US" sz="1600" dirty="0"/>
              <a:t>、</a:t>
            </a:r>
            <a:r>
              <a:rPr lang="en-US" altLang="zh-TW" sz="1600" dirty="0"/>
              <a:t>0.55</a:t>
            </a:r>
            <a:r>
              <a:rPr lang="zh-TW" altLang="en-US" sz="1600" dirty="0"/>
              <a:t>、</a:t>
            </a:r>
            <a:r>
              <a:rPr lang="en-US" altLang="zh-TW" sz="1600" dirty="0"/>
              <a:t>0.6</a:t>
            </a:r>
            <a:r>
              <a:rPr lang="zh-TW" altLang="en-US" sz="1600" dirty="0"/>
              <a:t>、</a:t>
            </a:r>
            <a:r>
              <a:rPr lang="en-US" altLang="zh-TW" sz="1600" dirty="0"/>
              <a:t>0.65</a:t>
            </a:r>
            <a:r>
              <a:rPr lang="zh-TW" altLang="en-US" sz="1600" dirty="0"/>
              <a:t>、</a:t>
            </a:r>
            <a:r>
              <a:rPr lang="en-US" altLang="zh-TW" sz="1600" dirty="0"/>
              <a:t>0.7</a:t>
            </a:r>
            <a:r>
              <a:rPr lang="zh-TW" altLang="en-US" sz="1600" dirty="0"/>
              <a:t>、</a:t>
            </a:r>
            <a:r>
              <a:rPr lang="en-US" altLang="zh-TW" sz="1600" dirty="0"/>
              <a:t>0.75</a:t>
            </a:r>
            <a:r>
              <a:rPr lang="zh-TW" altLang="en-US" sz="1600" dirty="0"/>
              <a:t>、</a:t>
            </a:r>
            <a:r>
              <a:rPr lang="en-US" altLang="zh-TW" sz="1600" dirty="0"/>
              <a:t>0.8</a:t>
            </a:r>
            <a:r>
              <a:rPr lang="zh-TW" altLang="en-US" sz="1600" dirty="0"/>
              <a:t>、</a:t>
            </a:r>
            <a:r>
              <a:rPr lang="en-US" altLang="zh-TW" sz="1600" dirty="0"/>
              <a:t>0.85</a:t>
            </a:r>
            <a:r>
              <a:rPr lang="zh-TW" altLang="en-US" sz="1600" dirty="0"/>
              <a:t>、</a:t>
            </a:r>
            <a:r>
              <a:rPr lang="en-US" altLang="zh-TW" sz="1600" dirty="0"/>
              <a:t>0.9</a:t>
            </a:r>
            <a:r>
              <a:rPr lang="zh-TW" altLang="en-US" sz="1600" dirty="0"/>
              <a:t>、</a:t>
            </a:r>
            <a:r>
              <a:rPr lang="en-US" altLang="zh-TW" sz="1600" dirty="0"/>
              <a:t>0.95</a:t>
            </a:r>
            <a:r>
              <a:rPr lang="zh-TW" altLang="en-US" sz="1600" dirty="0"/>
              <a:t>）上的平均</a:t>
            </a:r>
            <a:r>
              <a:rPr lang="en-US" altLang="zh-TW" sz="1600" dirty="0" err="1"/>
              <a:t>mAP</a:t>
            </a:r>
            <a:r>
              <a:rPr lang="zh-TW" altLang="en-US" sz="1600" dirty="0"/>
              <a:t>。</a:t>
            </a:r>
            <a:r>
              <a:rPr lang="en-US" altLang="zh-TW" sz="1600" dirty="0"/>
              <a:t>mAP@.5</a:t>
            </a:r>
            <a:r>
              <a:rPr lang="zh-TW" altLang="en-US" sz="1600" dirty="0"/>
              <a:t>：表示閾值大於</a:t>
            </a:r>
            <a:r>
              <a:rPr lang="en-US" altLang="zh-TW" sz="1600" dirty="0"/>
              <a:t>0.5</a:t>
            </a:r>
            <a:r>
              <a:rPr lang="zh-TW" altLang="en-US" sz="1600" dirty="0"/>
              <a:t>的平均</a:t>
            </a:r>
            <a:r>
              <a:rPr lang="en-US" altLang="zh-TW" sz="1600" dirty="0" err="1"/>
              <a:t>mAP</a:t>
            </a:r>
            <a:endParaRPr lang="zh-TW" altLang="en-US" sz="1600" dirty="0"/>
          </a:p>
        </p:txBody>
      </p:sp>
      <p:pic>
        <p:nvPicPr>
          <p:cNvPr id="5" name="內容版面配置區 4">
            <a:extLst>
              <a:ext uri="{FF2B5EF4-FFF2-40B4-BE49-F238E27FC236}">
                <a16:creationId xmlns:a16="http://schemas.microsoft.com/office/drawing/2014/main" id="{7C0B5BB6-D7DE-4E9D-A706-8F4332F9CF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89" y="2480048"/>
            <a:ext cx="11608821" cy="3869607"/>
          </a:xfrm>
        </p:spPr>
      </p:pic>
    </p:spTree>
    <p:extLst>
      <p:ext uri="{BB962C8B-B14F-4D97-AF65-F5344CB8AC3E}">
        <p14:creationId xmlns:p14="http://schemas.microsoft.com/office/powerpoint/2010/main" val="3413619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8F4E6-278B-4351-A572-77B1DA3519CC}"/>
              </a:ext>
            </a:extLst>
          </p:cNvPr>
          <p:cNvSpPr>
            <a:spLocks noGrp="1"/>
          </p:cNvSpPr>
          <p:nvPr>
            <p:ph type="title"/>
          </p:nvPr>
        </p:nvSpPr>
        <p:spPr>
          <a:xfrm>
            <a:off x="360000" y="360000"/>
            <a:ext cx="3301181" cy="578772"/>
          </a:xfrm>
        </p:spPr>
        <p:txBody>
          <a:bodyPr>
            <a:noAutofit/>
          </a:bodyPr>
          <a:lstStyle/>
          <a:p>
            <a:r>
              <a:rPr lang="zh-TW" altLang="en-US" sz="4000" dirty="0"/>
              <a:t>實際即時辨識</a:t>
            </a:r>
          </a:p>
        </p:txBody>
      </p:sp>
      <p:sp>
        <p:nvSpPr>
          <p:cNvPr id="4" name="文字方塊 3">
            <a:extLst>
              <a:ext uri="{FF2B5EF4-FFF2-40B4-BE49-F238E27FC236}">
                <a16:creationId xmlns:a16="http://schemas.microsoft.com/office/drawing/2014/main" id="{ECDF9DDC-60E1-42B5-8381-CCF17B8DF66B}"/>
              </a:ext>
            </a:extLst>
          </p:cNvPr>
          <p:cNvSpPr txBox="1"/>
          <p:nvPr/>
        </p:nvSpPr>
        <p:spPr>
          <a:xfrm>
            <a:off x="452283" y="1032388"/>
            <a:ext cx="4522839" cy="400110"/>
          </a:xfrm>
          <a:prstGeom prst="rect">
            <a:avLst/>
          </a:prstGeom>
          <a:noFill/>
        </p:spPr>
        <p:txBody>
          <a:bodyPr wrap="square" rtlCol="0">
            <a:spAutoFit/>
          </a:bodyPr>
          <a:lstStyle/>
          <a:p>
            <a:r>
              <a:rPr lang="zh-TW" altLang="en-US" sz="2000" dirty="0"/>
              <a:t>從</a:t>
            </a:r>
            <a:r>
              <a:rPr lang="en-US" altLang="zh-TW" sz="2000" dirty="0" err="1"/>
              <a:t>ultralytics</a:t>
            </a:r>
            <a:r>
              <a:rPr lang="en-US" altLang="zh-TW" sz="2000" dirty="0"/>
              <a:t> </a:t>
            </a:r>
            <a:r>
              <a:rPr lang="en-US" altLang="zh-TW" sz="2000" dirty="0" err="1"/>
              <a:t>github</a:t>
            </a:r>
            <a:r>
              <a:rPr lang="zh-TW" altLang="en-US" sz="2000" dirty="0"/>
              <a:t>下載相關資料包</a:t>
            </a:r>
          </a:p>
        </p:txBody>
      </p:sp>
      <p:pic>
        <p:nvPicPr>
          <p:cNvPr id="6" name="圖片 5">
            <a:extLst>
              <a:ext uri="{FF2B5EF4-FFF2-40B4-BE49-F238E27FC236}">
                <a16:creationId xmlns:a16="http://schemas.microsoft.com/office/drawing/2014/main" id="{B312F511-6ADD-4DAD-8F45-DC3C691AB28E}"/>
              </a:ext>
            </a:extLst>
          </p:cNvPr>
          <p:cNvPicPr>
            <a:picLocks noChangeAspect="1"/>
          </p:cNvPicPr>
          <p:nvPr/>
        </p:nvPicPr>
        <p:blipFill>
          <a:blip r:embed="rId2"/>
          <a:stretch>
            <a:fillRect/>
          </a:stretch>
        </p:blipFill>
        <p:spPr>
          <a:xfrm>
            <a:off x="452283" y="1667258"/>
            <a:ext cx="4875021" cy="4944936"/>
          </a:xfrm>
          <a:prstGeom prst="rect">
            <a:avLst/>
          </a:prstGeom>
        </p:spPr>
      </p:pic>
      <p:sp>
        <p:nvSpPr>
          <p:cNvPr id="7" name="文字方塊 6">
            <a:extLst>
              <a:ext uri="{FF2B5EF4-FFF2-40B4-BE49-F238E27FC236}">
                <a16:creationId xmlns:a16="http://schemas.microsoft.com/office/drawing/2014/main" id="{971329AA-DE6F-4B62-98F4-386BC4874657}"/>
              </a:ext>
            </a:extLst>
          </p:cNvPr>
          <p:cNvSpPr txBox="1"/>
          <p:nvPr/>
        </p:nvSpPr>
        <p:spPr>
          <a:xfrm>
            <a:off x="5515415" y="938772"/>
            <a:ext cx="7159725" cy="966547"/>
          </a:xfrm>
          <a:prstGeom prst="rect">
            <a:avLst/>
          </a:prstGeom>
          <a:noFill/>
        </p:spPr>
        <p:txBody>
          <a:bodyPr wrap="square" rtlCol="0">
            <a:spAutoFit/>
          </a:bodyPr>
          <a:lstStyle/>
          <a:p>
            <a:pPr>
              <a:lnSpc>
                <a:spcPct val="150000"/>
              </a:lnSpc>
            </a:pPr>
            <a:r>
              <a:rPr lang="zh-TW" altLang="en-US" sz="2000" dirty="0"/>
              <a:t>使用</a:t>
            </a:r>
            <a:r>
              <a:rPr lang="en-US" altLang="zh-TW" sz="2000" dirty="0" err="1"/>
              <a:t>vscode</a:t>
            </a:r>
            <a:r>
              <a:rPr lang="zh-TW" altLang="en-US" sz="2000" dirty="0"/>
              <a:t>匯入</a:t>
            </a:r>
            <a:r>
              <a:rPr lang="en-US" altLang="zh-TW" sz="2000" dirty="0" err="1"/>
              <a:t>ultralytics</a:t>
            </a:r>
            <a:r>
              <a:rPr lang="zh-TW" altLang="en-US" sz="2000" dirty="0"/>
              <a:t>資料夾並打開</a:t>
            </a:r>
            <a:r>
              <a:rPr lang="en-US" altLang="zh-TW" sz="2000" dirty="0"/>
              <a:t>yolov8_custom.py</a:t>
            </a:r>
          </a:p>
          <a:p>
            <a:pPr>
              <a:lnSpc>
                <a:spcPct val="150000"/>
              </a:lnSpc>
            </a:pPr>
            <a:r>
              <a:rPr lang="zh-TW" altLang="en-US" sz="2000" dirty="0"/>
              <a:t>匯入先前模型訓練好的最佳模型</a:t>
            </a:r>
            <a:r>
              <a:rPr lang="en-US" altLang="zh-TW" sz="2000" dirty="0"/>
              <a:t>best.pt</a:t>
            </a:r>
          </a:p>
        </p:txBody>
      </p:sp>
      <p:pic>
        <p:nvPicPr>
          <p:cNvPr id="9" name="圖片 8">
            <a:extLst>
              <a:ext uri="{FF2B5EF4-FFF2-40B4-BE49-F238E27FC236}">
                <a16:creationId xmlns:a16="http://schemas.microsoft.com/office/drawing/2014/main" id="{F1B09F84-B429-4413-9042-CC7513A4B866}"/>
              </a:ext>
            </a:extLst>
          </p:cNvPr>
          <p:cNvPicPr>
            <a:picLocks noChangeAspect="1"/>
          </p:cNvPicPr>
          <p:nvPr/>
        </p:nvPicPr>
        <p:blipFill>
          <a:blip r:embed="rId3"/>
          <a:stretch>
            <a:fillRect/>
          </a:stretch>
        </p:blipFill>
        <p:spPr>
          <a:xfrm>
            <a:off x="5589746" y="1972018"/>
            <a:ext cx="6602254" cy="3196771"/>
          </a:xfrm>
          <a:prstGeom prst="rect">
            <a:avLst/>
          </a:prstGeom>
        </p:spPr>
      </p:pic>
    </p:spTree>
    <p:extLst>
      <p:ext uri="{BB962C8B-B14F-4D97-AF65-F5344CB8AC3E}">
        <p14:creationId xmlns:p14="http://schemas.microsoft.com/office/powerpoint/2010/main" val="2697959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27D01C50-E4EC-4A7E-AAC8-F6612FEC523A}"/>
              </a:ext>
            </a:extLst>
          </p:cNvPr>
          <p:cNvSpPr txBox="1"/>
          <p:nvPr/>
        </p:nvSpPr>
        <p:spPr>
          <a:xfrm>
            <a:off x="1402770" y="0"/>
            <a:ext cx="2674375" cy="461665"/>
          </a:xfrm>
          <a:prstGeom prst="rect">
            <a:avLst/>
          </a:prstGeom>
          <a:noFill/>
        </p:spPr>
        <p:txBody>
          <a:bodyPr wrap="square" rtlCol="0">
            <a:spAutoFit/>
          </a:bodyPr>
          <a:lstStyle/>
          <a:p>
            <a:r>
              <a:rPr lang="en-US" altLang="zh-TW" sz="2400" dirty="0"/>
              <a:t>Model:version3</a:t>
            </a:r>
            <a:endParaRPr lang="zh-TW" altLang="en-US" sz="2400" dirty="0"/>
          </a:p>
        </p:txBody>
      </p:sp>
      <p:pic>
        <p:nvPicPr>
          <p:cNvPr id="6" name="1">
            <a:hlinkClick r:id="" action="ppaction://media"/>
            <a:extLst>
              <a:ext uri="{FF2B5EF4-FFF2-40B4-BE49-F238E27FC236}">
                <a16:creationId xmlns:a16="http://schemas.microsoft.com/office/drawing/2014/main" id="{4CE85E01-D9E8-4AF1-AB72-C0298DC5283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30718" t="6515" b="32581"/>
          <a:stretch/>
        </p:blipFill>
        <p:spPr>
          <a:xfrm>
            <a:off x="1490319" y="461665"/>
            <a:ext cx="4382033" cy="2889114"/>
          </a:xfrm>
          <a:prstGeom prst="rect">
            <a:avLst/>
          </a:prstGeom>
        </p:spPr>
      </p:pic>
      <p:sp>
        <p:nvSpPr>
          <p:cNvPr id="12" name="文字方塊 11">
            <a:extLst>
              <a:ext uri="{FF2B5EF4-FFF2-40B4-BE49-F238E27FC236}">
                <a16:creationId xmlns:a16="http://schemas.microsoft.com/office/drawing/2014/main" id="{7F7BA808-3AE0-43DF-BCD6-72A2C5014739}"/>
              </a:ext>
            </a:extLst>
          </p:cNvPr>
          <p:cNvSpPr txBox="1"/>
          <p:nvPr/>
        </p:nvSpPr>
        <p:spPr>
          <a:xfrm>
            <a:off x="1402769" y="3350779"/>
            <a:ext cx="2674375" cy="461665"/>
          </a:xfrm>
          <a:prstGeom prst="rect">
            <a:avLst/>
          </a:prstGeom>
          <a:noFill/>
        </p:spPr>
        <p:txBody>
          <a:bodyPr wrap="square" rtlCol="0">
            <a:spAutoFit/>
          </a:bodyPr>
          <a:lstStyle/>
          <a:p>
            <a:r>
              <a:rPr lang="en-US" altLang="zh-TW" sz="2400" dirty="0"/>
              <a:t>Model:version5</a:t>
            </a:r>
            <a:endParaRPr lang="zh-TW" altLang="en-US" sz="2400" dirty="0"/>
          </a:p>
        </p:txBody>
      </p:sp>
      <p:pic>
        <p:nvPicPr>
          <p:cNvPr id="14" name="1">
            <a:hlinkClick r:id="" action="ppaction://media"/>
            <a:extLst>
              <a:ext uri="{FF2B5EF4-FFF2-40B4-BE49-F238E27FC236}">
                <a16:creationId xmlns:a16="http://schemas.microsoft.com/office/drawing/2014/main" id="{CF68BA5C-80F3-4479-B5A8-0FE3A017BFC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32912" t="6251" b="31781"/>
          <a:stretch/>
        </p:blipFill>
        <p:spPr>
          <a:xfrm>
            <a:off x="1547481" y="3812444"/>
            <a:ext cx="4324871" cy="2996120"/>
          </a:xfrm>
          <a:prstGeom prst="rect">
            <a:avLst/>
          </a:prstGeom>
        </p:spPr>
      </p:pic>
      <p:sp>
        <p:nvSpPr>
          <p:cNvPr id="15" name="文字方塊 14">
            <a:extLst>
              <a:ext uri="{FF2B5EF4-FFF2-40B4-BE49-F238E27FC236}">
                <a16:creationId xmlns:a16="http://schemas.microsoft.com/office/drawing/2014/main" id="{F4973D97-5A99-4E4B-99E5-9EA01096C6F2}"/>
              </a:ext>
            </a:extLst>
          </p:cNvPr>
          <p:cNvSpPr txBox="1"/>
          <p:nvPr/>
        </p:nvSpPr>
        <p:spPr>
          <a:xfrm>
            <a:off x="6264615" y="3360174"/>
            <a:ext cx="2674375" cy="461665"/>
          </a:xfrm>
          <a:prstGeom prst="rect">
            <a:avLst/>
          </a:prstGeom>
          <a:noFill/>
        </p:spPr>
        <p:txBody>
          <a:bodyPr wrap="square" rtlCol="0">
            <a:spAutoFit/>
          </a:bodyPr>
          <a:lstStyle/>
          <a:p>
            <a:r>
              <a:rPr lang="en-US" altLang="zh-TW" sz="2400" dirty="0"/>
              <a:t>Model:version7</a:t>
            </a:r>
            <a:endParaRPr lang="zh-TW" altLang="en-US" sz="2400" dirty="0"/>
          </a:p>
        </p:txBody>
      </p:sp>
      <p:pic>
        <p:nvPicPr>
          <p:cNvPr id="16" name="1">
            <a:hlinkClick r:id="" action="ppaction://media"/>
            <a:extLst>
              <a:ext uri="{FF2B5EF4-FFF2-40B4-BE49-F238E27FC236}">
                <a16:creationId xmlns:a16="http://schemas.microsoft.com/office/drawing/2014/main" id="{BB13AC0E-9EE5-4975-ABC1-93D05C9188ED}"/>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0"/>
          <a:srcRect l="34879" t="3607" r="-19" b="36223"/>
          <a:stretch/>
        </p:blipFill>
        <p:spPr>
          <a:xfrm>
            <a:off x="6264615" y="3812444"/>
            <a:ext cx="4324870" cy="2996120"/>
          </a:xfrm>
          <a:prstGeom prst="rect">
            <a:avLst/>
          </a:prstGeom>
        </p:spPr>
      </p:pic>
    </p:spTree>
    <p:extLst>
      <p:ext uri="{BB962C8B-B14F-4D97-AF65-F5344CB8AC3E}">
        <p14:creationId xmlns:p14="http://schemas.microsoft.com/office/powerpoint/2010/main" val="321460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6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600" fill="hold"/>
                                        <p:tgtEl>
                                          <p:spTgt spid="1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886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seq concurrent="1" nextAc="seek">
              <p:cTn id="21" restart="whenNotActive" fill="hold" evtFilter="cancelBubble" nodeType="interactiveSeq">
                <p:stCondLst>
                  <p:cond evt="onClick" delay="0">
                    <p:tgtEl>
                      <p:spTgt spid="1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4"/>
                                        </p:tgtEl>
                                      </p:cBhvr>
                                    </p:cmd>
                                  </p:childTnLst>
                                </p:cTn>
                              </p:par>
                            </p:childTnLst>
                          </p:cTn>
                        </p:par>
                      </p:childTnLst>
                    </p:cTn>
                  </p:par>
                </p:childTnLst>
              </p:cTn>
              <p:nextCondLst>
                <p:cond evt="onClick" delay="0">
                  <p:tgtEl>
                    <p:spTgt spid="14"/>
                  </p:tgtEl>
                </p:cond>
              </p:nextCondLst>
            </p:seq>
            <p:video>
              <p:cMediaNode vol="80000">
                <p:cTn id="26" fill="hold" display="0">
                  <p:stCondLst>
                    <p:cond delay="indefinite"/>
                  </p:stCondLst>
                </p:cTn>
                <p:tgtEl>
                  <p:spTgt spid="14"/>
                </p:tgtEl>
              </p:cMediaNode>
            </p:video>
            <p:seq concurrent="1" nextAc="seek">
              <p:cTn id="27" restart="whenNotActive" fill="hold" evtFilter="cancelBubble" nodeType="interactiveSeq">
                <p:stCondLst>
                  <p:cond evt="onClick" delay="0">
                    <p:tgtEl>
                      <p:spTgt spid="1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6"/>
                                        </p:tgtEl>
                                      </p:cBhvr>
                                    </p:cmd>
                                  </p:childTnLst>
                                </p:cTn>
                              </p:par>
                            </p:childTnLst>
                          </p:cTn>
                        </p:par>
                      </p:childTnLst>
                    </p:cTn>
                  </p:par>
                </p:childTnLst>
              </p:cTn>
              <p:nextCondLst>
                <p:cond evt="onClick" delay="0">
                  <p:tgtEl>
                    <p:spTgt spid="16"/>
                  </p:tgtEl>
                </p:cond>
              </p:nextCondLst>
            </p:seq>
            <p:video>
              <p:cMediaNode vol="80000">
                <p:cTn id="32" fill="hold" display="0">
                  <p:stCondLst>
                    <p:cond delay="indefinite"/>
                  </p:stCondLst>
                </p:cTn>
                <p:tgtEl>
                  <p:spTgt spid="1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8E8CA9-9B5C-4062-BA8F-EC41703B8AD0}"/>
              </a:ext>
            </a:extLst>
          </p:cNvPr>
          <p:cNvSpPr>
            <a:spLocks noGrp="1"/>
          </p:cNvSpPr>
          <p:nvPr>
            <p:ph type="title"/>
          </p:nvPr>
        </p:nvSpPr>
        <p:spPr>
          <a:xfrm>
            <a:off x="360000" y="360000"/>
            <a:ext cx="2210400" cy="586800"/>
          </a:xfrm>
        </p:spPr>
        <p:txBody>
          <a:bodyPr>
            <a:normAutofit fontScale="90000"/>
          </a:bodyPr>
          <a:lstStyle/>
          <a:p>
            <a:r>
              <a:rPr lang="zh-TW" altLang="en-US" sz="4000" dirty="0"/>
              <a:t>參考網站</a:t>
            </a:r>
          </a:p>
        </p:txBody>
      </p:sp>
      <p:sp>
        <p:nvSpPr>
          <p:cNvPr id="7" name="文字方塊 6">
            <a:extLst>
              <a:ext uri="{FF2B5EF4-FFF2-40B4-BE49-F238E27FC236}">
                <a16:creationId xmlns:a16="http://schemas.microsoft.com/office/drawing/2014/main" id="{16F80BF2-2F5E-4182-B9DF-7DEF6504BB55}"/>
              </a:ext>
            </a:extLst>
          </p:cNvPr>
          <p:cNvSpPr txBox="1"/>
          <p:nvPr/>
        </p:nvSpPr>
        <p:spPr>
          <a:xfrm>
            <a:off x="359999" y="1051399"/>
            <a:ext cx="11832001" cy="5355312"/>
          </a:xfrm>
          <a:prstGeom prst="rect">
            <a:avLst/>
          </a:prstGeom>
          <a:noFill/>
        </p:spPr>
        <p:txBody>
          <a:bodyPr wrap="square">
            <a:spAutoFit/>
          </a:bodyPr>
          <a:lstStyle/>
          <a:p>
            <a:pPr algn="l"/>
            <a:r>
              <a:rPr lang="en-US" altLang="zh-TW" b="0" i="0" dirty="0" err="1">
                <a:solidFill>
                  <a:srgbClr val="0D0D0D"/>
                </a:solidFill>
                <a:effectLst/>
                <a:latin typeface="Söhne"/>
              </a:rPr>
              <a:t>Roboflow</a:t>
            </a:r>
            <a:r>
              <a:rPr lang="en-US" altLang="zh-TW" b="0" i="0" dirty="0">
                <a:solidFill>
                  <a:srgbClr val="0D0D0D"/>
                </a:solidFill>
                <a:effectLst/>
                <a:latin typeface="Söhne"/>
              </a:rPr>
              <a:t>. (n.d.). Computer vision made easy. </a:t>
            </a:r>
            <a:r>
              <a:rPr lang="en-US" altLang="zh-TW" b="0" i="0" dirty="0" err="1">
                <a:solidFill>
                  <a:srgbClr val="0D0D0D"/>
                </a:solidFill>
                <a:effectLst/>
                <a:latin typeface="Söhne"/>
              </a:rPr>
              <a:t>Roboflow</a:t>
            </a:r>
            <a:r>
              <a:rPr lang="en-US" altLang="zh-TW" b="0" i="0" dirty="0">
                <a:solidFill>
                  <a:srgbClr val="0D0D0D"/>
                </a:solidFill>
                <a:effectLst/>
                <a:latin typeface="Söhne"/>
              </a:rPr>
              <a:t>.</a:t>
            </a:r>
          </a:p>
          <a:p>
            <a:pPr algn="l"/>
            <a:r>
              <a:rPr lang="en-US" altLang="zh-TW" b="0" i="0" dirty="0">
                <a:solidFill>
                  <a:srgbClr val="0D0D0D"/>
                </a:solidFill>
                <a:effectLst/>
                <a:latin typeface="Söhne"/>
              </a:rPr>
              <a:t> </a:t>
            </a:r>
            <a:r>
              <a:rPr lang="en-US" altLang="zh-TW" b="0" i="0" u="none" strike="noStrike" dirty="0">
                <a:solidFill>
                  <a:srgbClr val="0D0D0D"/>
                </a:solidFill>
                <a:effectLst/>
                <a:latin typeface="Söhne"/>
                <a:hlinkClick r:id="rId2"/>
              </a:rPr>
              <a:t>https://roboflow.com/</a:t>
            </a:r>
            <a:endParaRPr lang="en-US" altLang="zh-TW" b="0" i="0" dirty="0">
              <a:solidFill>
                <a:srgbClr val="0D0D0D"/>
              </a:solidFill>
              <a:effectLst/>
              <a:latin typeface="Söhne"/>
            </a:endParaRPr>
          </a:p>
          <a:p>
            <a:pPr algn="l"/>
            <a:r>
              <a:rPr lang="en-US" altLang="zh-TW" b="0" i="0" dirty="0">
                <a:solidFill>
                  <a:srgbClr val="0D0D0D"/>
                </a:solidFill>
                <a:effectLst/>
                <a:latin typeface="Söhne"/>
              </a:rPr>
              <a:t>Diaz, J. (2022, February 15). Train, Validation, Test Split for Machine Learning. </a:t>
            </a:r>
            <a:r>
              <a:rPr lang="en-US" altLang="zh-TW" b="0" i="0" dirty="0" err="1">
                <a:solidFill>
                  <a:srgbClr val="0D0D0D"/>
                </a:solidFill>
                <a:effectLst/>
                <a:latin typeface="Söhne"/>
              </a:rPr>
              <a:t>Roboflow</a:t>
            </a:r>
            <a:r>
              <a:rPr lang="en-US" altLang="zh-TW" b="0" i="0" dirty="0">
                <a:solidFill>
                  <a:srgbClr val="0D0D0D"/>
                </a:solidFill>
                <a:effectLst/>
                <a:latin typeface="Söhne"/>
              </a:rPr>
              <a:t> Blog. </a:t>
            </a:r>
            <a:r>
              <a:rPr lang="en-US" altLang="zh-TW" b="0" i="0" u="none" strike="noStrike" dirty="0">
                <a:solidFill>
                  <a:srgbClr val="0D0D0D"/>
                </a:solidFill>
                <a:effectLst/>
                <a:latin typeface="Söhne"/>
                <a:hlinkClick r:id="rId3"/>
              </a:rPr>
              <a:t>https://blog.roboflow.com/train-test-split/</a:t>
            </a:r>
            <a:endParaRPr lang="en-US" altLang="zh-TW" b="0" i="0" dirty="0">
              <a:solidFill>
                <a:srgbClr val="0D0D0D"/>
              </a:solidFill>
              <a:effectLst/>
              <a:latin typeface="Söhne"/>
            </a:endParaRPr>
          </a:p>
          <a:p>
            <a:pPr algn="l"/>
            <a:r>
              <a:rPr lang="en-US" altLang="zh-TW" b="0" i="0" dirty="0">
                <a:solidFill>
                  <a:srgbClr val="0D0D0D"/>
                </a:solidFill>
                <a:effectLst/>
                <a:latin typeface="Söhne"/>
              </a:rPr>
              <a:t>Yushiang0322. (n.d.). </a:t>
            </a:r>
            <a:r>
              <a:rPr lang="zh-TW" altLang="en-US" b="0" i="0" dirty="0">
                <a:solidFill>
                  <a:srgbClr val="0D0D0D"/>
                </a:solidFill>
                <a:effectLst/>
                <a:latin typeface="Söhne"/>
              </a:rPr>
              <a:t>在</a:t>
            </a:r>
            <a:r>
              <a:rPr lang="en-US" altLang="zh-TW" b="0" i="0" dirty="0">
                <a:solidFill>
                  <a:srgbClr val="0D0D0D"/>
                </a:solidFill>
                <a:effectLst/>
                <a:latin typeface="Söhne"/>
              </a:rPr>
              <a:t>anaconda</a:t>
            </a:r>
            <a:r>
              <a:rPr lang="zh-TW" altLang="en-US" b="0" i="0" dirty="0">
                <a:solidFill>
                  <a:srgbClr val="0D0D0D"/>
                </a:solidFill>
                <a:effectLst/>
                <a:latin typeface="Söhne"/>
              </a:rPr>
              <a:t>環境下使用</a:t>
            </a:r>
            <a:r>
              <a:rPr lang="en-US" altLang="zh-TW" b="0" i="0" dirty="0" err="1">
                <a:solidFill>
                  <a:srgbClr val="0D0D0D"/>
                </a:solidFill>
                <a:effectLst/>
                <a:latin typeface="Söhne"/>
              </a:rPr>
              <a:t>pytorch</a:t>
            </a:r>
            <a:r>
              <a:rPr lang="en-US" altLang="zh-TW" b="0" i="0" dirty="0">
                <a:solidFill>
                  <a:srgbClr val="0D0D0D"/>
                </a:solidFill>
                <a:effectLst/>
                <a:latin typeface="Söhne"/>
              </a:rPr>
              <a:t> </a:t>
            </a:r>
            <a:r>
              <a:rPr lang="zh-TW" altLang="en-US" b="0" i="0" dirty="0">
                <a:solidFill>
                  <a:srgbClr val="0D0D0D"/>
                </a:solidFill>
                <a:effectLst/>
                <a:latin typeface="Söhne"/>
              </a:rPr>
              <a:t>訓練</a:t>
            </a:r>
            <a:r>
              <a:rPr lang="en-US" altLang="zh-TW" b="0" i="0" dirty="0">
                <a:solidFill>
                  <a:srgbClr val="0D0D0D"/>
                </a:solidFill>
                <a:effectLst/>
                <a:latin typeface="Söhne"/>
              </a:rPr>
              <a:t>yolo. Medium. </a:t>
            </a:r>
          </a:p>
          <a:p>
            <a:pPr algn="l"/>
            <a:r>
              <a:rPr lang="en-US" altLang="zh-TW" b="0" i="0" u="none" strike="noStrike" dirty="0">
                <a:solidFill>
                  <a:srgbClr val="0D0D0D"/>
                </a:solidFill>
                <a:effectLst/>
                <a:latin typeface="Söhne"/>
                <a:hlinkClick r:id="rId4"/>
              </a:rPr>
              <a:t>https://medium.com/@yushiang0322/yolo-v8-i-installation-1ca10462497b</a:t>
            </a:r>
            <a:endParaRPr lang="en-US" altLang="zh-TW" b="0" i="0" dirty="0">
              <a:solidFill>
                <a:srgbClr val="0D0D0D"/>
              </a:solidFill>
              <a:effectLst/>
              <a:latin typeface="Söhne"/>
            </a:endParaRPr>
          </a:p>
          <a:p>
            <a:pPr algn="l"/>
            <a:r>
              <a:rPr lang="en-US" altLang="zh-TW" b="0" i="0" dirty="0" err="1">
                <a:solidFill>
                  <a:srgbClr val="0D0D0D"/>
                </a:solidFill>
                <a:effectLst/>
                <a:latin typeface="Söhne"/>
              </a:rPr>
              <a:t>Ultralytics</a:t>
            </a:r>
            <a:r>
              <a:rPr lang="en-US" altLang="zh-TW" b="0" i="0" dirty="0">
                <a:solidFill>
                  <a:srgbClr val="0D0D0D"/>
                </a:solidFill>
                <a:effectLst/>
                <a:latin typeface="Söhne"/>
              </a:rPr>
              <a:t>. (n.d.). </a:t>
            </a:r>
            <a:r>
              <a:rPr lang="en-US" altLang="zh-TW" b="0" i="0" dirty="0" err="1">
                <a:solidFill>
                  <a:srgbClr val="0D0D0D"/>
                </a:solidFill>
                <a:effectLst/>
                <a:latin typeface="Söhne"/>
              </a:rPr>
              <a:t>ultralytics</a:t>
            </a:r>
            <a:r>
              <a:rPr lang="en-US" altLang="zh-TW" b="0" i="0" dirty="0">
                <a:solidFill>
                  <a:srgbClr val="0D0D0D"/>
                </a:solidFill>
                <a:effectLst/>
                <a:latin typeface="Söhne"/>
              </a:rPr>
              <a:t>/</a:t>
            </a:r>
            <a:r>
              <a:rPr lang="en-US" altLang="zh-TW" b="0" i="0" dirty="0" err="1">
                <a:solidFill>
                  <a:srgbClr val="0D0D0D"/>
                </a:solidFill>
                <a:effectLst/>
                <a:latin typeface="Söhne"/>
              </a:rPr>
              <a:t>ultralytics</a:t>
            </a:r>
            <a:r>
              <a:rPr lang="en-US" altLang="zh-TW" b="0" i="0" dirty="0">
                <a:solidFill>
                  <a:srgbClr val="0D0D0D"/>
                </a:solidFill>
                <a:effectLst/>
                <a:latin typeface="Söhne"/>
              </a:rPr>
              <a:t>. GitHub.</a:t>
            </a:r>
          </a:p>
          <a:p>
            <a:pPr algn="l"/>
            <a:r>
              <a:rPr lang="en-US" altLang="zh-TW" b="0" i="0" dirty="0">
                <a:solidFill>
                  <a:srgbClr val="0D0D0D"/>
                </a:solidFill>
                <a:effectLst/>
                <a:latin typeface="Söhne"/>
              </a:rPr>
              <a:t> </a:t>
            </a:r>
            <a:r>
              <a:rPr lang="en-US" altLang="zh-TW" b="0" i="0" u="none" strike="noStrike" dirty="0">
                <a:solidFill>
                  <a:srgbClr val="0D0D0D"/>
                </a:solidFill>
                <a:effectLst/>
                <a:latin typeface="Söhne"/>
                <a:hlinkClick r:id="rId5"/>
              </a:rPr>
              <a:t>https://github.com/ultralytics/ultralytics</a:t>
            </a:r>
            <a:endParaRPr lang="en-US" altLang="zh-TW" b="0" i="0" dirty="0">
              <a:solidFill>
                <a:srgbClr val="0D0D0D"/>
              </a:solidFill>
              <a:effectLst/>
              <a:latin typeface="Söhne"/>
            </a:endParaRPr>
          </a:p>
          <a:p>
            <a:pPr algn="l"/>
            <a:r>
              <a:rPr lang="en-US" altLang="zh-TW" b="0" i="0" dirty="0" err="1">
                <a:solidFill>
                  <a:srgbClr val="0D0D0D"/>
                </a:solidFill>
                <a:effectLst/>
                <a:latin typeface="Söhne"/>
              </a:rPr>
              <a:t>Ultralytics</a:t>
            </a:r>
            <a:r>
              <a:rPr lang="en-US" altLang="zh-TW" b="0" i="0" dirty="0">
                <a:solidFill>
                  <a:srgbClr val="0D0D0D"/>
                </a:solidFill>
                <a:effectLst/>
                <a:latin typeface="Söhne"/>
              </a:rPr>
              <a:t>. (n.d.). Yolov8 google </a:t>
            </a:r>
            <a:r>
              <a:rPr lang="en-US" altLang="zh-TW" b="0" i="0" dirty="0" err="1">
                <a:solidFill>
                  <a:srgbClr val="0D0D0D"/>
                </a:solidFill>
                <a:effectLst/>
                <a:latin typeface="Söhne"/>
              </a:rPr>
              <a:t>colab</a:t>
            </a:r>
            <a:r>
              <a:rPr lang="en-US" altLang="zh-TW" b="0" i="0" dirty="0">
                <a:solidFill>
                  <a:srgbClr val="0D0D0D"/>
                </a:solidFill>
                <a:effectLst/>
                <a:latin typeface="Söhne"/>
              </a:rPr>
              <a:t>. Google </a:t>
            </a:r>
            <a:r>
              <a:rPr lang="en-US" altLang="zh-TW" b="0" i="0" dirty="0" err="1">
                <a:solidFill>
                  <a:srgbClr val="0D0D0D"/>
                </a:solidFill>
                <a:effectLst/>
                <a:latin typeface="Söhne"/>
              </a:rPr>
              <a:t>Colab</a:t>
            </a:r>
            <a:r>
              <a:rPr lang="en-US" altLang="zh-TW" b="0" i="0" dirty="0">
                <a:solidFill>
                  <a:srgbClr val="0D0D0D"/>
                </a:solidFill>
                <a:effectLst/>
                <a:latin typeface="Söhne"/>
              </a:rPr>
              <a:t>. </a:t>
            </a:r>
            <a:r>
              <a:rPr lang="en-US" altLang="zh-TW" b="0" i="0" u="none" strike="noStrike" dirty="0">
                <a:solidFill>
                  <a:srgbClr val="0D0D0D"/>
                </a:solidFill>
                <a:effectLst/>
                <a:latin typeface="Söhne"/>
                <a:hlinkClick r:id="rId6"/>
              </a:rPr>
              <a:t>https://colab.research.google.com/github/ultralytics/ultralytics/blob/main/examples/tutorial.ipynb#scrollTo=t6MPjfT5NrKQ</a:t>
            </a:r>
            <a:endParaRPr lang="en-US" altLang="zh-TW" b="0" i="0" u="none" strike="noStrike" dirty="0">
              <a:solidFill>
                <a:srgbClr val="0D0D0D"/>
              </a:solidFill>
              <a:effectLst/>
              <a:latin typeface="Söhne"/>
            </a:endParaRPr>
          </a:p>
          <a:p>
            <a:pPr algn="l"/>
            <a:r>
              <a:rPr lang="en-US" altLang="zh-TW" b="0" i="0" dirty="0" err="1">
                <a:solidFill>
                  <a:srgbClr val="0D0D0D"/>
                </a:solidFill>
                <a:effectLst/>
                <a:latin typeface="Söhne"/>
              </a:rPr>
              <a:t>Roboflow</a:t>
            </a:r>
            <a:r>
              <a:rPr lang="en-US" altLang="zh-TW" b="0" i="0" dirty="0">
                <a:solidFill>
                  <a:srgbClr val="0D0D0D"/>
                </a:solidFill>
                <a:effectLst/>
                <a:latin typeface="Söhne"/>
              </a:rPr>
              <a:t>. (n.d.). Train Yolov8 Object Detection on Custom Dataset. Google </a:t>
            </a:r>
            <a:r>
              <a:rPr lang="en-US" altLang="zh-TW" b="0" i="0" dirty="0" err="1">
                <a:solidFill>
                  <a:srgbClr val="0D0D0D"/>
                </a:solidFill>
                <a:effectLst/>
                <a:latin typeface="Söhne"/>
              </a:rPr>
              <a:t>Colab</a:t>
            </a:r>
            <a:r>
              <a:rPr lang="en-US" altLang="zh-TW" b="0" i="0" dirty="0">
                <a:solidFill>
                  <a:srgbClr val="0D0D0D"/>
                </a:solidFill>
                <a:effectLst/>
                <a:latin typeface="Söhne"/>
              </a:rPr>
              <a:t>. </a:t>
            </a:r>
            <a:r>
              <a:rPr lang="en-US" altLang="zh-TW" b="0" i="0" u="none" strike="noStrike" dirty="0">
                <a:effectLst/>
                <a:latin typeface="Söhne"/>
                <a:hlinkClick r:id="rId7"/>
              </a:rPr>
              <a:t>https://colab.research.google.com/github/roboflow-ai/notebooks/blob/main/notebooks/train-yolov8-object-detection-on-custom-dataset.ipynb#scrollTo=so0_YeN6GIV1</a:t>
            </a:r>
            <a:endParaRPr lang="en-US" altLang="zh-TW" dirty="0">
              <a:solidFill>
                <a:srgbClr val="0D0D0D"/>
              </a:solidFill>
              <a:latin typeface="Söhne"/>
            </a:endParaRPr>
          </a:p>
          <a:p>
            <a:pPr algn="l"/>
            <a:r>
              <a:rPr lang="en-US" altLang="zh-TW" dirty="0" err="1">
                <a:solidFill>
                  <a:srgbClr val="0D0D0D"/>
                </a:solidFill>
                <a:latin typeface="Söhne"/>
              </a:rPr>
              <a:t>githubcurry</a:t>
            </a:r>
            <a:r>
              <a:rPr lang="en-US" altLang="zh-TW" b="0" i="0" dirty="0">
                <a:solidFill>
                  <a:srgbClr val="0D0D0D"/>
                </a:solidFill>
                <a:effectLst/>
                <a:latin typeface="Söhne"/>
              </a:rPr>
              <a:t>. </a:t>
            </a:r>
            <a:r>
              <a:rPr lang="en-US" altLang="zh-TW" dirty="0">
                <a:solidFill>
                  <a:srgbClr val="0D0D0D"/>
                </a:solidFill>
                <a:latin typeface="Söhne"/>
              </a:rPr>
              <a:t>(2023,October 11</a:t>
            </a:r>
            <a:r>
              <a:rPr lang="en-US" altLang="zh-TW" b="0" i="0" dirty="0">
                <a:solidFill>
                  <a:srgbClr val="0D0D0D"/>
                </a:solidFill>
                <a:effectLst/>
                <a:latin typeface="Söhne"/>
              </a:rPr>
              <a:t>).yolov8</a:t>
            </a:r>
            <a:r>
              <a:rPr lang="zh-TW" altLang="en-US" b="0" i="0" dirty="0">
                <a:solidFill>
                  <a:srgbClr val="0D0D0D"/>
                </a:solidFill>
                <a:effectLst/>
                <a:latin typeface="Söhne"/>
              </a:rPr>
              <a:t>模型訓練結果分析以及如何評估</a:t>
            </a:r>
            <a:r>
              <a:rPr lang="en-US" altLang="zh-TW" b="0" i="0" dirty="0">
                <a:solidFill>
                  <a:srgbClr val="0D0D0D"/>
                </a:solidFill>
                <a:effectLst/>
                <a:latin typeface="Söhne"/>
              </a:rPr>
              <a:t>yolov8</a:t>
            </a:r>
            <a:r>
              <a:rPr lang="zh-TW" altLang="en-US" dirty="0">
                <a:solidFill>
                  <a:srgbClr val="0D0D0D"/>
                </a:solidFill>
                <a:latin typeface="Söhne"/>
              </a:rPr>
              <a:t>模型訓</a:t>
            </a:r>
            <a:r>
              <a:rPr lang="zh-TW" altLang="en-US" b="0" i="0" dirty="0">
                <a:solidFill>
                  <a:srgbClr val="0D0D0D"/>
                </a:solidFill>
                <a:effectLst/>
                <a:latin typeface="Söhne"/>
              </a:rPr>
              <a:t>練效果</a:t>
            </a:r>
            <a:r>
              <a:rPr lang="en-US" altLang="zh-TW" b="0" i="0" dirty="0">
                <a:solidFill>
                  <a:srgbClr val="0D0D0D"/>
                </a:solidFill>
                <a:effectLst/>
                <a:latin typeface="Söhne"/>
              </a:rPr>
              <a:t>. CSDN Blog. </a:t>
            </a:r>
            <a:r>
              <a:rPr lang="en-US" altLang="zh-TW" b="0" i="0" u="none" strike="noStrike" dirty="0">
                <a:effectLst/>
                <a:latin typeface="Söhne"/>
                <a:hlinkClick r:id="rId8"/>
              </a:rPr>
              <a:t>https://blog.csdn.net/weixin_45277161/article/details/131046636</a:t>
            </a:r>
            <a:endParaRPr lang="en-US" altLang="zh-TW" b="0" i="0" u="none" strike="noStrike" dirty="0">
              <a:effectLst/>
              <a:latin typeface="Söhne"/>
            </a:endParaRPr>
          </a:p>
          <a:p>
            <a:pPr algn="l"/>
            <a:r>
              <a:rPr lang="en-US" altLang="zh-TW" b="0" i="0" dirty="0" err="1">
                <a:solidFill>
                  <a:srgbClr val="0D0D0D"/>
                </a:solidFill>
                <a:effectLst/>
                <a:latin typeface="Söhne"/>
              </a:rPr>
              <a:t>Ultralytics</a:t>
            </a:r>
            <a:r>
              <a:rPr lang="en-US" altLang="zh-TW" b="0" i="0" dirty="0">
                <a:solidFill>
                  <a:srgbClr val="0D0D0D"/>
                </a:solidFill>
                <a:effectLst/>
                <a:latin typeface="Söhne"/>
              </a:rPr>
              <a:t>. (2023,July,26). </a:t>
            </a:r>
            <a:r>
              <a:rPr lang="en-US" altLang="zh-TW" dirty="0">
                <a:solidFill>
                  <a:srgbClr val="0D0D0D"/>
                </a:solidFill>
                <a:latin typeface="Söhne"/>
              </a:rPr>
              <a:t>How to Train </a:t>
            </a:r>
            <a:r>
              <a:rPr lang="en-US" altLang="zh-TW" dirty="0" err="1">
                <a:solidFill>
                  <a:srgbClr val="0D0D0D"/>
                </a:solidFill>
                <a:latin typeface="Söhne"/>
              </a:rPr>
              <a:t>Ultralytics</a:t>
            </a:r>
            <a:r>
              <a:rPr lang="en-US" altLang="zh-TW" dirty="0">
                <a:solidFill>
                  <a:srgbClr val="0D0D0D"/>
                </a:solidFill>
                <a:latin typeface="Söhne"/>
              </a:rPr>
              <a:t> YOLOv8 model on Your Custom Dataset in Google </a:t>
            </a:r>
            <a:r>
              <a:rPr lang="en-US" altLang="zh-TW" dirty="0" err="1">
                <a:solidFill>
                  <a:srgbClr val="0D0D0D"/>
                </a:solidFill>
                <a:latin typeface="Söhne"/>
              </a:rPr>
              <a:t>Colob</a:t>
            </a:r>
            <a:r>
              <a:rPr lang="en-US" altLang="zh-TW" dirty="0">
                <a:solidFill>
                  <a:srgbClr val="0D0D0D"/>
                </a:solidFill>
                <a:latin typeface="Söhne"/>
              </a:rPr>
              <a:t> .</a:t>
            </a:r>
            <a:r>
              <a:rPr lang="en-US" altLang="zh-TW" b="0" i="0" dirty="0">
                <a:solidFill>
                  <a:srgbClr val="0D0D0D"/>
                </a:solidFill>
                <a:effectLst/>
                <a:latin typeface="Söhne"/>
              </a:rPr>
              <a:t>YouTube. </a:t>
            </a:r>
            <a:r>
              <a:rPr lang="en-US" altLang="zh-TW" b="0" i="0" u="none" strike="noStrike" dirty="0">
                <a:effectLst/>
                <a:latin typeface="Söhne"/>
                <a:hlinkClick r:id="rId9"/>
              </a:rPr>
              <a:t>https://www.youtube.com/watch?v=LNwODJXcvt4&amp;list=PLx_gYJL5RCeRYaIMshuQPXzoAaPidGZVi&amp;index=13</a:t>
            </a:r>
            <a:endParaRPr lang="en-US" altLang="zh-TW" dirty="0">
              <a:latin typeface="Söhne"/>
            </a:endParaRPr>
          </a:p>
          <a:p>
            <a:pPr algn="l"/>
            <a:r>
              <a:rPr lang="en-US" altLang="zh-TW" b="0" i="0" dirty="0" err="1">
                <a:solidFill>
                  <a:srgbClr val="0D0D0D"/>
                </a:solidFill>
                <a:effectLst/>
                <a:latin typeface="Söhne"/>
              </a:rPr>
              <a:t>Ultralytics</a:t>
            </a:r>
            <a:r>
              <a:rPr lang="en-US" altLang="zh-TW" b="0" i="0" dirty="0">
                <a:solidFill>
                  <a:srgbClr val="0D0D0D"/>
                </a:solidFill>
                <a:effectLst/>
                <a:latin typeface="Söhne"/>
              </a:rPr>
              <a:t>. (2023,August,9). How to Extract the Output from </a:t>
            </a:r>
            <a:r>
              <a:rPr lang="en-US" altLang="zh-TW" b="0" i="0" dirty="0" err="1">
                <a:solidFill>
                  <a:srgbClr val="0D0D0D"/>
                </a:solidFill>
                <a:effectLst/>
                <a:latin typeface="Söhne"/>
              </a:rPr>
              <a:t>Ultralytics</a:t>
            </a:r>
            <a:r>
              <a:rPr lang="en-US" altLang="zh-TW" b="0" i="0" dirty="0">
                <a:solidFill>
                  <a:srgbClr val="0D0D0D"/>
                </a:solidFill>
                <a:effectLst/>
                <a:latin typeface="Söhne"/>
              </a:rPr>
              <a:t> </a:t>
            </a:r>
            <a:r>
              <a:rPr lang="en-US" altLang="zh-TW" dirty="0">
                <a:solidFill>
                  <a:srgbClr val="0D0D0D"/>
                </a:solidFill>
                <a:latin typeface="Söhne"/>
              </a:rPr>
              <a:t>YOLOv8 Model for Custom </a:t>
            </a:r>
            <a:r>
              <a:rPr lang="en-US" altLang="zh-TW" dirty="0" err="1">
                <a:solidFill>
                  <a:srgbClr val="0D0D0D"/>
                </a:solidFill>
                <a:latin typeface="Söhne"/>
              </a:rPr>
              <a:t>Projects.</a:t>
            </a:r>
            <a:r>
              <a:rPr lang="en-US" altLang="zh-TW" b="0" i="0" dirty="0" err="1">
                <a:solidFill>
                  <a:srgbClr val="0D0D0D"/>
                </a:solidFill>
                <a:effectLst/>
                <a:latin typeface="Söhne"/>
              </a:rPr>
              <a:t>YouTube</a:t>
            </a:r>
            <a:r>
              <a:rPr lang="en-US" altLang="zh-TW" b="0" i="0" dirty="0">
                <a:solidFill>
                  <a:srgbClr val="0D0D0D"/>
                </a:solidFill>
                <a:effectLst/>
                <a:latin typeface="Söhne"/>
              </a:rPr>
              <a:t>. </a:t>
            </a:r>
            <a:r>
              <a:rPr lang="en-US" altLang="zh-TW" b="0" i="0" u="none" strike="noStrike" dirty="0">
                <a:effectLst/>
                <a:latin typeface="Söhne"/>
                <a:hlinkClick r:id="rId10"/>
              </a:rPr>
              <a:t>https://www.youtube.com/watch?v=QtsI0TnwDZs&amp;list=PL1FZnkj4ad1PFJTjW4mWpHZhzgJinkNV0&amp;index=13</a:t>
            </a:r>
            <a:endParaRPr lang="en-US" altLang="zh-TW" b="0" i="0" dirty="0">
              <a:solidFill>
                <a:srgbClr val="0D0D0D"/>
              </a:solidFill>
              <a:effectLst/>
              <a:latin typeface="Söhne"/>
            </a:endParaRPr>
          </a:p>
        </p:txBody>
      </p:sp>
    </p:spTree>
    <p:extLst>
      <p:ext uri="{BB962C8B-B14F-4D97-AF65-F5344CB8AC3E}">
        <p14:creationId xmlns:p14="http://schemas.microsoft.com/office/powerpoint/2010/main" val="3456474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6EE1A8-8844-439C-9B75-709BE300EBCD}"/>
              </a:ext>
            </a:extLst>
          </p:cNvPr>
          <p:cNvSpPr>
            <a:spLocks noGrp="1"/>
          </p:cNvSpPr>
          <p:nvPr>
            <p:ph type="title"/>
          </p:nvPr>
        </p:nvSpPr>
        <p:spPr>
          <a:xfrm>
            <a:off x="4730545" y="2508558"/>
            <a:ext cx="2730909" cy="1325563"/>
          </a:xfrm>
        </p:spPr>
        <p:txBody>
          <a:bodyPr/>
          <a:lstStyle/>
          <a:p>
            <a:r>
              <a:rPr lang="zh-TW" altLang="en-US" dirty="0"/>
              <a:t>前置作業</a:t>
            </a:r>
          </a:p>
        </p:txBody>
      </p:sp>
    </p:spTree>
    <p:extLst>
      <p:ext uri="{BB962C8B-B14F-4D97-AF65-F5344CB8AC3E}">
        <p14:creationId xmlns:p14="http://schemas.microsoft.com/office/powerpoint/2010/main" val="3086836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CEA2C5-099D-4955-A1F3-F1889434379E}"/>
              </a:ext>
            </a:extLst>
          </p:cNvPr>
          <p:cNvSpPr>
            <a:spLocks noGrp="1"/>
          </p:cNvSpPr>
          <p:nvPr>
            <p:ph type="title"/>
          </p:nvPr>
        </p:nvSpPr>
        <p:spPr>
          <a:xfrm>
            <a:off x="360000" y="360000"/>
            <a:ext cx="7323306" cy="889743"/>
          </a:xfrm>
        </p:spPr>
        <p:txBody>
          <a:bodyPr>
            <a:normAutofit/>
          </a:bodyPr>
          <a:lstStyle/>
          <a:p>
            <a:r>
              <a:rPr lang="zh-TW" altLang="en-US" sz="4000" dirty="0"/>
              <a:t>在</a:t>
            </a:r>
            <a:r>
              <a:rPr lang="en-US" altLang="zh-TW" sz="4000" dirty="0"/>
              <a:t>anaconda </a:t>
            </a:r>
            <a:r>
              <a:rPr lang="zh-TW" altLang="en-US" sz="4000" dirty="0"/>
              <a:t>中建立</a:t>
            </a:r>
            <a:r>
              <a:rPr lang="en-US" altLang="zh-TW" sz="4000" dirty="0"/>
              <a:t>YOLOv8</a:t>
            </a:r>
            <a:r>
              <a:rPr lang="zh-TW" altLang="en-US" sz="4000" dirty="0"/>
              <a:t>環境</a:t>
            </a:r>
          </a:p>
        </p:txBody>
      </p:sp>
      <p:sp>
        <p:nvSpPr>
          <p:cNvPr id="3" name="內容版面配置區 2">
            <a:extLst>
              <a:ext uri="{FF2B5EF4-FFF2-40B4-BE49-F238E27FC236}">
                <a16:creationId xmlns:a16="http://schemas.microsoft.com/office/drawing/2014/main" id="{2074931A-733B-41A2-8998-9B8810A816DE}"/>
              </a:ext>
            </a:extLst>
          </p:cNvPr>
          <p:cNvSpPr>
            <a:spLocks noGrp="1"/>
          </p:cNvSpPr>
          <p:nvPr>
            <p:ph idx="1"/>
          </p:nvPr>
        </p:nvSpPr>
        <p:spPr>
          <a:xfrm>
            <a:off x="838200" y="1825625"/>
            <a:ext cx="11107366" cy="4351338"/>
          </a:xfrm>
        </p:spPr>
        <p:txBody>
          <a:bodyPr>
            <a:normAutofit fontScale="92500" lnSpcReduction="10000"/>
          </a:bodyPr>
          <a:lstStyle/>
          <a:p>
            <a:r>
              <a:rPr lang="zh-TW" altLang="en-US" dirty="0"/>
              <a:t>進入</a:t>
            </a:r>
            <a:r>
              <a:rPr lang="en-US" altLang="zh-TW" dirty="0"/>
              <a:t>anaconda</a:t>
            </a:r>
            <a:r>
              <a:rPr lang="zh-TW" altLang="en-US" dirty="0"/>
              <a:t> </a:t>
            </a:r>
            <a:r>
              <a:rPr lang="en-US" altLang="zh-TW" dirty="0"/>
              <a:t>-&gt;environment-&gt;create yolov8(python 3.11.5)</a:t>
            </a:r>
          </a:p>
          <a:p>
            <a:r>
              <a:rPr lang="zh-TW" altLang="en-US" dirty="0"/>
              <a:t>用官方訓練模型及圖片測試環境是否成功搭建</a:t>
            </a:r>
            <a:endParaRPr lang="en-US" altLang="zh-TW" dirty="0"/>
          </a:p>
          <a:p>
            <a:r>
              <a:rPr lang="zh-TW" altLang="en-US" dirty="0"/>
              <a:t>執行以下指令</a:t>
            </a:r>
            <a:endParaRPr lang="en-US" altLang="zh-TW" dirty="0"/>
          </a:p>
          <a:p>
            <a:pPr lvl="1"/>
            <a:r>
              <a:rPr lang="en-US" altLang="zh-TW" sz="2600" b="0" i="0" dirty="0">
                <a:effectLst/>
                <a:latin typeface="source-code-pro"/>
              </a:rPr>
              <a:t>1. </a:t>
            </a:r>
            <a:r>
              <a:rPr lang="en-US" altLang="zh-TW" sz="2600" b="0" i="0" dirty="0" err="1">
                <a:effectLst/>
                <a:latin typeface="source-code-pro"/>
              </a:rPr>
              <a:t>conda</a:t>
            </a:r>
            <a:r>
              <a:rPr lang="en-US" altLang="zh-TW" sz="2600" b="0" i="0" dirty="0">
                <a:effectLst/>
                <a:latin typeface="source-code-pro"/>
              </a:rPr>
              <a:t> activate yolov8</a:t>
            </a:r>
          </a:p>
          <a:p>
            <a:pPr lvl="1"/>
            <a:r>
              <a:rPr lang="en-US" altLang="zh-TW" sz="2600" b="0" i="0" dirty="0">
                <a:effectLst/>
                <a:latin typeface="source-code-pro"/>
              </a:rPr>
              <a:t>2. pip install </a:t>
            </a:r>
            <a:r>
              <a:rPr lang="en-US" altLang="zh-TW" sz="2600" b="0" i="0" dirty="0" err="1">
                <a:effectLst/>
                <a:latin typeface="source-code-pro"/>
              </a:rPr>
              <a:t>ultralytics</a:t>
            </a:r>
            <a:endParaRPr lang="en-US" altLang="zh-TW" sz="2600" dirty="0">
              <a:latin typeface="source-code-pro"/>
            </a:endParaRPr>
          </a:p>
          <a:p>
            <a:pPr lvl="1"/>
            <a:r>
              <a:rPr lang="en-US" altLang="zh-TW" sz="2600" dirty="0"/>
              <a:t>3. pip3 install torch </a:t>
            </a:r>
            <a:r>
              <a:rPr lang="en-US" altLang="zh-TW" sz="2600" dirty="0" err="1"/>
              <a:t>torchvision</a:t>
            </a:r>
            <a:r>
              <a:rPr lang="en-US" altLang="zh-TW" sz="2600" dirty="0"/>
              <a:t> </a:t>
            </a:r>
            <a:r>
              <a:rPr lang="en-US" altLang="zh-TW" sz="2600" dirty="0" err="1"/>
              <a:t>torchaudio</a:t>
            </a:r>
            <a:r>
              <a:rPr lang="en-US" altLang="zh-TW" sz="2600" dirty="0"/>
              <a:t> --index-</a:t>
            </a:r>
            <a:r>
              <a:rPr lang="en-US" altLang="zh-TW" sz="2600" dirty="0" err="1"/>
              <a:t>url</a:t>
            </a:r>
            <a:r>
              <a:rPr lang="zh-TW" altLang="en-US" sz="2600" dirty="0"/>
              <a:t> </a:t>
            </a:r>
            <a:r>
              <a:rPr lang="en-US" altLang="zh-TW" sz="2600" dirty="0">
                <a:hlinkClick r:id="rId2">
                  <a:extLst>
                    <a:ext uri="{A12FA001-AC4F-418D-AE19-62706E023703}">
                      <ahyp:hlinkClr xmlns:ahyp="http://schemas.microsoft.com/office/drawing/2018/hyperlinkcolor" val="tx"/>
                    </a:ext>
                  </a:extLst>
                </a:hlinkClick>
              </a:rPr>
              <a:t>https://download.pytorch.org/whl/cu121</a:t>
            </a:r>
            <a:r>
              <a:rPr lang="en-US" altLang="zh-TW" sz="2600" dirty="0"/>
              <a:t>(CUDA 12.1)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用官方訓練模型及圖片測試環境是否成功搭建</a:t>
            </a:r>
            <a:endParaRPr kumimoji="0" lang="en-US" altLang="zh-TW"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lvl="1"/>
            <a:r>
              <a:rPr lang="en-US" altLang="zh-TW" sz="2600" b="0" i="0" dirty="0">
                <a:effectLst/>
                <a:latin typeface="source-code-pro"/>
              </a:rPr>
              <a:t>yolo detect train data=coco128.yaml model=yolov8n.pt epochs=100 </a:t>
            </a:r>
            <a:r>
              <a:rPr lang="en-US" altLang="zh-TW" sz="2600" b="0" i="0" dirty="0" err="1">
                <a:effectLst/>
                <a:latin typeface="source-code-pro"/>
              </a:rPr>
              <a:t>imgsz</a:t>
            </a:r>
            <a:r>
              <a:rPr lang="en-US" altLang="zh-TW" sz="2600" b="0" i="0" dirty="0">
                <a:effectLst/>
                <a:latin typeface="source-code-pro"/>
              </a:rPr>
              <a:t>=640 device=</a:t>
            </a:r>
            <a:r>
              <a:rPr lang="en-US" altLang="zh-TW" sz="2600" b="0" i="0" dirty="0" err="1">
                <a:effectLst/>
                <a:latin typeface="source-code-pro"/>
              </a:rPr>
              <a:t>cpu</a:t>
            </a:r>
            <a:endParaRPr lang="en-US" altLang="zh-TW" sz="2600" b="0" i="0" dirty="0">
              <a:effectLst/>
              <a:latin typeface="source-code-pro"/>
            </a:endParaRPr>
          </a:p>
          <a:p>
            <a:pPr lvl="1"/>
            <a:r>
              <a:rPr lang="zh-TW" altLang="en-US" sz="2600" dirty="0"/>
              <a:t>成功顯示辨識結果</a:t>
            </a:r>
            <a:endParaRPr lang="en-US" altLang="zh-TW" sz="2600" dirty="0"/>
          </a:p>
          <a:p>
            <a:pPr marL="457200" lvl="1" indent="0">
              <a:buNone/>
            </a:pPr>
            <a:endParaRPr lang="en-US" altLang="zh-TW" dirty="0"/>
          </a:p>
        </p:txBody>
      </p:sp>
      <p:sp>
        <p:nvSpPr>
          <p:cNvPr id="9" name="文字方塊 8">
            <a:extLst>
              <a:ext uri="{FF2B5EF4-FFF2-40B4-BE49-F238E27FC236}">
                <a16:creationId xmlns:a16="http://schemas.microsoft.com/office/drawing/2014/main" id="{D915D700-969E-4B26-8278-7316C173CA1F}"/>
              </a:ext>
            </a:extLst>
          </p:cNvPr>
          <p:cNvSpPr txBox="1"/>
          <p:nvPr/>
        </p:nvSpPr>
        <p:spPr>
          <a:xfrm>
            <a:off x="4041648" y="6471015"/>
            <a:ext cx="9692640" cy="369332"/>
          </a:xfrm>
          <a:prstGeom prst="rect">
            <a:avLst/>
          </a:prstGeom>
          <a:noFill/>
        </p:spPr>
        <p:txBody>
          <a:bodyPr wrap="square" rtlCol="0">
            <a:spAutoFit/>
          </a:bodyPr>
          <a:lstStyle/>
          <a:p>
            <a:r>
              <a:rPr lang="zh-TW" altLang="en-US" dirty="0"/>
              <a:t>參考網站</a:t>
            </a:r>
            <a:r>
              <a:rPr lang="en-US" altLang="zh-TW" dirty="0"/>
              <a:t>:https://medium.com/@yushiang0322/yolo-v8-i-installation-1ca10462497b</a:t>
            </a:r>
            <a:endParaRPr lang="zh-TW" altLang="en-US" dirty="0"/>
          </a:p>
        </p:txBody>
      </p:sp>
    </p:spTree>
    <p:extLst>
      <p:ext uri="{BB962C8B-B14F-4D97-AF65-F5344CB8AC3E}">
        <p14:creationId xmlns:p14="http://schemas.microsoft.com/office/powerpoint/2010/main" val="370364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63228435-80AB-447E-BAB2-121C5D257BD3}"/>
              </a:ext>
            </a:extLst>
          </p:cNvPr>
          <p:cNvPicPr>
            <a:picLocks noGrp="1" noChangeAspect="1"/>
          </p:cNvPicPr>
          <p:nvPr>
            <p:ph idx="1"/>
          </p:nvPr>
        </p:nvPicPr>
        <p:blipFill>
          <a:blip r:embed="rId2"/>
          <a:stretch>
            <a:fillRect/>
          </a:stretch>
        </p:blipFill>
        <p:spPr>
          <a:xfrm>
            <a:off x="211764" y="124841"/>
            <a:ext cx="7306200" cy="4351338"/>
          </a:xfrm>
        </p:spPr>
      </p:pic>
      <p:pic>
        <p:nvPicPr>
          <p:cNvPr id="7" name="圖片 6">
            <a:extLst>
              <a:ext uri="{FF2B5EF4-FFF2-40B4-BE49-F238E27FC236}">
                <a16:creationId xmlns:a16="http://schemas.microsoft.com/office/drawing/2014/main" id="{112D4E61-57EF-4323-AEE5-869FC35626C0}"/>
              </a:ext>
            </a:extLst>
          </p:cNvPr>
          <p:cNvPicPr>
            <a:picLocks noChangeAspect="1"/>
          </p:cNvPicPr>
          <p:nvPr/>
        </p:nvPicPr>
        <p:blipFill>
          <a:blip r:embed="rId3"/>
          <a:stretch>
            <a:fillRect/>
          </a:stretch>
        </p:blipFill>
        <p:spPr>
          <a:xfrm>
            <a:off x="2952115" y="2607243"/>
            <a:ext cx="9131697" cy="4125916"/>
          </a:xfrm>
          <a:prstGeom prst="rect">
            <a:avLst/>
          </a:prstGeom>
        </p:spPr>
      </p:pic>
    </p:spTree>
    <p:extLst>
      <p:ext uri="{BB962C8B-B14F-4D97-AF65-F5344CB8AC3E}">
        <p14:creationId xmlns:p14="http://schemas.microsoft.com/office/powerpoint/2010/main" val="672180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BB8FF9-000D-49AB-8701-DF1DCDD0E2F7}"/>
              </a:ext>
            </a:extLst>
          </p:cNvPr>
          <p:cNvSpPr>
            <a:spLocks noGrp="1"/>
          </p:cNvSpPr>
          <p:nvPr>
            <p:ph type="title"/>
          </p:nvPr>
        </p:nvSpPr>
        <p:spPr>
          <a:xfrm>
            <a:off x="360000" y="360000"/>
            <a:ext cx="3450336" cy="739712"/>
          </a:xfrm>
        </p:spPr>
        <p:txBody>
          <a:bodyPr>
            <a:normAutofit/>
          </a:bodyPr>
          <a:lstStyle/>
          <a:p>
            <a:r>
              <a:rPr lang="zh-TW" altLang="en-US" sz="4000" dirty="0"/>
              <a:t>目標圖像擷取</a:t>
            </a:r>
          </a:p>
        </p:txBody>
      </p:sp>
      <p:pic>
        <p:nvPicPr>
          <p:cNvPr id="5" name="內容版面配置區 4">
            <a:extLst>
              <a:ext uri="{FF2B5EF4-FFF2-40B4-BE49-F238E27FC236}">
                <a16:creationId xmlns:a16="http://schemas.microsoft.com/office/drawing/2014/main" id="{0DB2944F-CAF1-47A9-950C-DFFE28710B7C}"/>
              </a:ext>
            </a:extLst>
          </p:cNvPr>
          <p:cNvPicPr>
            <a:picLocks noGrp="1" noChangeAspect="1"/>
          </p:cNvPicPr>
          <p:nvPr>
            <p:ph idx="1"/>
          </p:nvPr>
        </p:nvPicPr>
        <p:blipFill>
          <a:blip r:embed="rId2"/>
          <a:stretch>
            <a:fillRect/>
          </a:stretch>
        </p:blipFill>
        <p:spPr>
          <a:xfrm>
            <a:off x="318472" y="1292242"/>
            <a:ext cx="5061664" cy="4987059"/>
          </a:xfrm>
        </p:spPr>
      </p:pic>
      <p:pic>
        <p:nvPicPr>
          <p:cNvPr id="7" name="圖片 6">
            <a:extLst>
              <a:ext uri="{FF2B5EF4-FFF2-40B4-BE49-F238E27FC236}">
                <a16:creationId xmlns:a16="http://schemas.microsoft.com/office/drawing/2014/main" id="{9495A399-157C-4670-9C01-BE919D8EA959}"/>
              </a:ext>
            </a:extLst>
          </p:cNvPr>
          <p:cNvPicPr>
            <a:picLocks noChangeAspect="1"/>
          </p:cNvPicPr>
          <p:nvPr/>
        </p:nvPicPr>
        <p:blipFill>
          <a:blip r:embed="rId3"/>
          <a:stretch>
            <a:fillRect/>
          </a:stretch>
        </p:blipFill>
        <p:spPr>
          <a:xfrm>
            <a:off x="5770927" y="1676290"/>
            <a:ext cx="5823001" cy="4431902"/>
          </a:xfrm>
          <a:prstGeom prst="rect">
            <a:avLst/>
          </a:prstGeom>
        </p:spPr>
      </p:pic>
    </p:spTree>
    <p:extLst>
      <p:ext uri="{BB962C8B-B14F-4D97-AF65-F5344CB8AC3E}">
        <p14:creationId xmlns:p14="http://schemas.microsoft.com/office/powerpoint/2010/main" val="316847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578EA1-74DE-4EDB-A077-C01D0EC67E9A}"/>
              </a:ext>
            </a:extLst>
          </p:cNvPr>
          <p:cNvSpPr>
            <a:spLocks noGrp="1"/>
          </p:cNvSpPr>
          <p:nvPr>
            <p:ph type="title"/>
          </p:nvPr>
        </p:nvSpPr>
        <p:spPr>
          <a:xfrm>
            <a:off x="360000" y="360000"/>
            <a:ext cx="5509858" cy="692513"/>
          </a:xfrm>
        </p:spPr>
        <p:txBody>
          <a:bodyPr>
            <a:normAutofit/>
          </a:bodyPr>
          <a:lstStyle/>
          <a:p>
            <a:r>
              <a:rPr lang="zh-TW" altLang="en-US" sz="4000" dirty="0"/>
              <a:t>用</a:t>
            </a:r>
            <a:r>
              <a:rPr lang="en-US" altLang="zh-TW" sz="4000" dirty="0" err="1"/>
              <a:t>labelme</a:t>
            </a:r>
            <a:r>
              <a:rPr lang="zh-TW" altLang="en-US" sz="4000" dirty="0"/>
              <a:t>進行圖片分割</a:t>
            </a:r>
          </a:p>
        </p:txBody>
      </p:sp>
      <p:sp>
        <p:nvSpPr>
          <p:cNvPr id="3" name="內容版面配置區 2">
            <a:extLst>
              <a:ext uri="{FF2B5EF4-FFF2-40B4-BE49-F238E27FC236}">
                <a16:creationId xmlns:a16="http://schemas.microsoft.com/office/drawing/2014/main" id="{AE94EBDE-3C89-4106-A5E2-C9625DFB01E3}"/>
              </a:ext>
            </a:extLst>
          </p:cNvPr>
          <p:cNvSpPr>
            <a:spLocks noGrp="1"/>
          </p:cNvSpPr>
          <p:nvPr>
            <p:ph idx="1"/>
          </p:nvPr>
        </p:nvSpPr>
        <p:spPr>
          <a:xfrm>
            <a:off x="707137" y="1331553"/>
            <a:ext cx="10515600" cy="1342820"/>
          </a:xfrm>
        </p:spPr>
        <p:txBody>
          <a:bodyPr/>
          <a:lstStyle/>
          <a:p>
            <a:pPr marL="0" indent="0">
              <a:buNone/>
            </a:pPr>
            <a:r>
              <a:rPr lang="zh-TW" altLang="en-US" sz="2400" dirty="0"/>
              <a:t>在終端執行</a:t>
            </a:r>
            <a:endParaRPr lang="en-US" altLang="zh-TW" sz="2400" dirty="0"/>
          </a:p>
          <a:p>
            <a:pPr marL="0" indent="0">
              <a:buNone/>
            </a:pPr>
            <a:r>
              <a:rPr lang="en-US" altLang="zh-TW" sz="2400" dirty="0" err="1"/>
              <a:t>conda</a:t>
            </a:r>
            <a:r>
              <a:rPr lang="en-US" altLang="zh-TW" sz="2400" dirty="0"/>
              <a:t> activated </a:t>
            </a:r>
            <a:r>
              <a:rPr lang="en-US" altLang="zh-TW" sz="2400" dirty="0" err="1"/>
              <a:t>labelme</a:t>
            </a:r>
            <a:r>
              <a:rPr lang="en-US" altLang="zh-TW" sz="2400" dirty="0"/>
              <a:t>	#</a:t>
            </a:r>
            <a:r>
              <a:rPr lang="zh-TW" altLang="en-US" sz="2400" dirty="0"/>
              <a:t>進入先前建置好名為</a:t>
            </a:r>
            <a:r>
              <a:rPr lang="en-US" altLang="zh-TW" sz="2400" dirty="0" err="1"/>
              <a:t>labelme</a:t>
            </a:r>
            <a:r>
              <a:rPr lang="zh-TW" altLang="en-US" sz="2400" dirty="0"/>
              <a:t>的環境</a:t>
            </a:r>
            <a:r>
              <a:rPr lang="en-US" altLang="zh-TW" sz="2400" dirty="0"/>
              <a:t>(python</a:t>
            </a:r>
            <a:r>
              <a:rPr lang="zh-TW" altLang="en-US" sz="2400" dirty="0"/>
              <a:t> </a:t>
            </a:r>
            <a:r>
              <a:rPr lang="en-US" altLang="zh-TW" sz="2400" dirty="0"/>
              <a:t>3.8)</a:t>
            </a:r>
          </a:p>
          <a:p>
            <a:pPr marL="0" indent="0">
              <a:buNone/>
            </a:pPr>
            <a:r>
              <a:rPr lang="en-US" altLang="zh-TW" sz="2400" dirty="0" err="1"/>
              <a:t>labelme</a:t>
            </a:r>
            <a:r>
              <a:rPr lang="en-US" altLang="zh-TW" sz="2400" dirty="0"/>
              <a:t> </a:t>
            </a:r>
            <a:r>
              <a:rPr lang="zh-TW" altLang="en-US" sz="2400" dirty="0"/>
              <a:t>                                       </a:t>
            </a:r>
            <a:r>
              <a:rPr lang="en-US" altLang="zh-TW" sz="2400" dirty="0"/>
              <a:t>#</a:t>
            </a:r>
            <a:r>
              <a:rPr lang="zh-TW" altLang="en-US" sz="2400" dirty="0"/>
              <a:t>進入</a:t>
            </a:r>
            <a:r>
              <a:rPr lang="en-US" altLang="zh-TW" sz="2400" dirty="0" err="1"/>
              <a:t>labelme</a:t>
            </a:r>
            <a:r>
              <a:rPr lang="zh-TW" altLang="en-US" sz="2400" dirty="0"/>
              <a:t>軟體</a:t>
            </a:r>
            <a:endParaRPr lang="en-US" altLang="zh-TW" sz="2400" dirty="0"/>
          </a:p>
          <a:p>
            <a:pPr marL="0" indent="0">
              <a:buNone/>
            </a:pPr>
            <a:endParaRPr lang="en-US" altLang="zh-TW" dirty="0"/>
          </a:p>
          <a:p>
            <a:pPr marL="0" indent="0">
              <a:buNone/>
            </a:pPr>
            <a:endParaRPr lang="zh-TW" altLang="en-US" dirty="0"/>
          </a:p>
        </p:txBody>
      </p:sp>
      <p:pic>
        <p:nvPicPr>
          <p:cNvPr id="6" name="圖片 5">
            <a:extLst>
              <a:ext uri="{FF2B5EF4-FFF2-40B4-BE49-F238E27FC236}">
                <a16:creationId xmlns:a16="http://schemas.microsoft.com/office/drawing/2014/main" id="{4C6817DA-8937-44A8-84BE-B7B4B8A2D08E}"/>
              </a:ext>
            </a:extLst>
          </p:cNvPr>
          <p:cNvPicPr>
            <a:picLocks noChangeAspect="1"/>
          </p:cNvPicPr>
          <p:nvPr/>
        </p:nvPicPr>
        <p:blipFill>
          <a:blip r:embed="rId2"/>
          <a:stretch>
            <a:fillRect/>
          </a:stretch>
        </p:blipFill>
        <p:spPr>
          <a:xfrm>
            <a:off x="835153" y="2953414"/>
            <a:ext cx="6969423" cy="3663695"/>
          </a:xfrm>
          <a:prstGeom prst="rect">
            <a:avLst/>
          </a:prstGeom>
        </p:spPr>
      </p:pic>
    </p:spTree>
    <p:extLst>
      <p:ext uri="{BB962C8B-B14F-4D97-AF65-F5344CB8AC3E}">
        <p14:creationId xmlns:p14="http://schemas.microsoft.com/office/powerpoint/2010/main" val="3294413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2EB40AB-B5B3-4C24-BA0C-689D538FDB2B}"/>
              </a:ext>
            </a:extLst>
          </p:cNvPr>
          <p:cNvPicPr>
            <a:picLocks noChangeAspect="1"/>
          </p:cNvPicPr>
          <p:nvPr/>
        </p:nvPicPr>
        <p:blipFill>
          <a:blip r:embed="rId2"/>
          <a:stretch>
            <a:fillRect/>
          </a:stretch>
        </p:blipFill>
        <p:spPr>
          <a:xfrm>
            <a:off x="936092" y="1531481"/>
            <a:ext cx="10319815" cy="5274966"/>
          </a:xfrm>
          <a:prstGeom prst="rect">
            <a:avLst/>
          </a:prstGeom>
        </p:spPr>
      </p:pic>
      <p:sp>
        <p:nvSpPr>
          <p:cNvPr id="6" name="矩形 5">
            <a:extLst>
              <a:ext uri="{FF2B5EF4-FFF2-40B4-BE49-F238E27FC236}">
                <a16:creationId xmlns:a16="http://schemas.microsoft.com/office/drawing/2014/main" id="{E20AEA4B-2D39-4954-9C96-E94CA6FE6CF9}"/>
              </a:ext>
            </a:extLst>
          </p:cNvPr>
          <p:cNvSpPr/>
          <p:nvPr/>
        </p:nvSpPr>
        <p:spPr>
          <a:xfrm>
            <a:off x="985520" y="4286767"/>
            <a:ext cx="873760" cy="23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EA49B352-E2A3-4435-8CF1-0D7440CF208E}"/>
              </a:ext>
            </a:extLst>
          </p:cNvPr>
          <p:cNvCxnSpPr>
            <a:stCxn id="6" idx="3"/>
          </p:cNvCxnSpPr>
          <p:nvPr/>
        </p:nvCxnSpPr>
        <p:spPr>
          <a:xfrm>
            <a:off x="1859280" y="4403607"/>
            <a:ext cx="538480" cy="50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21FB567E-11A9-465B-BE8C-AA1925A39355}"/>
              </a:ext>
            </a:extLst>
          </p:cNvPr>
          <p:cNvSpPr txBox="1"/>
          <p:nvPr/>
        </p:nvSpPr>
        <p:spPr>
          <a:xfrm>
            <a:off x="2468880" y="4286767"/>
            <a:ext cx="2773680" cy="923330"/>
          </a:xfrm>
          <a:prstGeom prst="rect">
            <a:avLst/>
          </a:prstGeom>
          <a:noFill/>
        </p:spPr>
        <p:txBody>
          <a:bodyPr wrap="square" rtlCol="0">
            <a:spAutoFit/>
          </a:bodyPr>
          <a:lstStyle/>
          <a:p>
            <a:r>
              <a:rPr lang="zh-TW" altLang="en-US" dirty="0"/>
              <a:t>匯入先前整理好的</a:t>
            </a:r>
            <a:r>
              <a:rPr lang="en-US" altLang="zh-TW" dirty="0"/>
              <a:t>json</a:t>
            </a:r>
            <a:r>
              <a:rPr lang="zh-TW" altLang="en-US" dirty="0"/>
              <a:t>檔</a:t>
            </a:r>
            <a:endParaRPr lang="en-US" altLang="zh-TW" dirty="0"/>
          </a:p>
          <a:p>
            <a:r>
              <a:rPr lang="zh-TW" altLang="en-US" dirty="0"/>
              <a:t>儲存並存檔，設定</a:t>
            </a:r>
            <a:r>
              <a:rPr lang="en-US" altLang="zh-TW" dirty="0" err="1"/>
              <a:t>train,test,valid</a:t>
            </a:r>
            <a:r>
              <a:rPr lang="zh-TW" altLang="en-US" dirty="0"/>
              <a:t>比例</a:t>
            </a:r>
          </a:p>
        </p:txBody>
      </p:sp>
      <p:pic>
        <p:nvPicPr>
          <p:cNvPr id="11" name="圖片 10">
            <a:extLst>
              <a:ext uri="{FF2B5EF4-FFF2-40B4-BE49-F238E27FC236}">
                <a16:creationId xmlns:a16="http://schemas.microsoft.com/office/drawing/2014/main" id="{5BDCF3C2-D509-4E10-8335-DD70B8A69AE2}"/>
              </a:ext>
            </a:extLst>
          </p:cNvPr>
          <p:cNvPicPr>
            <a:picLocks noChangeAspect="1"/>
          </p:cNvPicPr>
          <p:nvPr/>
        </p:nvPicPr>
        <p:blipFill>
          <a:blip r:embed="rId3"/>
          <a:stretch>
            <a:fillRect/>
          </a:stretch>
        </p:blipFill>
        <p:spPr>
          <a:xfrm>
            <a:off x="7599255" y="1091164"/>
            <a:ext cx="4040980" cy="2626637"/>
          </a:xfrm>
          <a:prstGeom prst="rect">
            <a:avLst/>
          </a:prstGeom>
          <a:ln w="38100">
            <a:solidFill>
              <a:schemeClr val="tx1"/>
            </a:solidFill>
          </a:ln>
        </p:spPr>
      </p:pic>
      <p:cxnSp>
        <p:nvCxnSpPr>
          <p:cNvPr id="17" name="接點: 肘形 16">
            <a:extLst>
              <a:ext uri="{FF2B5EF4-FFF2-40B4-BE49-F238E27FC236}">
                <a16:creationId xmlns:a16="http://schemas.microsoft.com/office/drawing/2014/main" id="{6F76E562-ED8A-4E3D-A2D8-75E0E1C3179D}"/>
              </a:ext>
            </a:extLst>
          </p:cNvPr>
          <p:cNvCxnSpPr>
            <a:cxnSpLocks/>
          </p:cNvCxnSpPr>
          <p:nvPr/>
        </p:nvCxnSpPr>
        <p:spPr>
          <a:xfrm flipV="1">
            <a:off x="4592320" y="2180969"/>
            <a:ext cx="3006935" cy="2756038"/>
          </a:xfrm>
          <a:prstGeom prst="bentConnector3">
            <a:avLst>
              <a:gd name="adj1" fmla="val 19590"/>
            </a:avLst>
          </a:prstGeom>
          <a:ln w="38100">
            <a:tailEnd type="triangle"/>
          </a:ln>
        </p:spPr>
        <p:style>
          <a:lnRef idx="1">
            <a:schemeClr val="dk1"/>
          </a:lnRef>
          <a:fillRef idx="0">
            <a:schemeClr val="dk1"/>
          </a:fillRef>
          <a:effectRef idx="0">
            <a:schemeClr val="dk1"/>
          </a:effectRef>
          <a:fontRef idx="minor">
            <a:schemeClr val="tx1"/>
          </a:fontRef>
        </p:style>
      </p:cxnSp>
      <p:sp>
        <p:nvSpPr>
          <p:cNvPr id="10" name="標題 1">
            <a:extLst>
              <a:ext uri="{FF2B5EF4-FFF2-40B4-BE49-F238E27FC236}">
                <a16:creationId xmlns:a16="http://schemas.microsoft.com/office/drawing/2014/main" id="{A18818FB-50C3-4F9B-9C74-109ED1A17AD9}"/>
              </a:ext>
            </a:extLst>
          </p:cNvPr>
          <p:cNvSpPr>
            <a:spLocks noGrp="1"/>
          </p:cNvSpPr>
          <p:nvPr>
            <p:ph type="title"/>
          </p:nvPr>
        </p:nvSpPr>
        <p:spPr>
          <a:xfrm>
            <a:off x="360000" y="360000"/>
            <a:ext cx="9275613" cy="692513"/>
          </a:xfrm>
        </p:spPr>
        <p:txBody>
          <a:bodyPr>
            <a:normAutofit fontScale="90000"/>
          </a:bodyPr>
          <a:lstStyle/>
          <a:p>
            <a:r>
              <a:rPr lang="zh-TW" altLang="en-US" sz="4000" dirty="0"/>
              <a:t>使用</a:t>
            </a:r>
            <a:r>
              <a:rPr lang="en-US" altLang="zh-TW" sz="4000" dirty="0" err="1"/>
              <a:t>Roboflow</a:t>
            </a:r>
            <a:r>
              <a:rPr lang="zh-TW" altLang="en-US" sz="4000" dirty="0"/>
              <a:t>進行轉檔並且擴增及整理資料集</a:t>
            </a:r>
          </a:p>
        </p:txBody>
      </p:sp>
    </p:spTree>
    <p:extLst>
      <p:ext uri="{BB962C8B-B14F-4D97-AF65-F5344CB8AC3E}">
        <p14:creationId xmlns:p14="http://schemas.microsoft.com/office/powerpoint/2010/main" val="2714042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55E41BC-476F-4C02-8B0F-18D8B6CC8632}"/>
              </a:ext>
            </a:extLst>
          </p:cNvPr>
          <p:cNvPicPr>
            <a:picLocks noChangeAspect="1"/>
          </p:cNvPicPr>
          <p:nvPr/>
        </p:nvPicPr>
        <p:blipFill>
          <a:blip r:embed="rId2"/>
          <a:stretch>
            <a:fillRect/>
          </a:stretch>
        </p:blipFill>
        <p:spPr>
          <a:xfrm>
            <a:off x="0" y="0"/>
            <a:ext cx="7761160" cy="6866904"/>
          </a:xfrm>
          <a:prstGeom prst="rect">
            <a:avLst/>
          </a:prstGeom>
        </p:spPr>
      </p:pic>
      <p:grpSp>
        <p:nvGrpSpPr>
          <p:cNvPr id="19" name="群組 18">
            <a:extLst>
              <a:ext uri="{FF2B5EF4-FFF2-40B4-BE49-F238E27FC236}">
                <a16:creationId xmlns:a16="http://schemas.microsoft.com/office/drawing/2014/main" id="{03D07DE4-CFE4-4E23-99AB-45CBCAEC0275}"/>
              </a:ext>
            </a:extLst>
          </p:cNvPr>
          <p:cNvGrpSpPr/>
          <p:nvPr/>
        </p:nvGrpSpPr>
        <p:grpSpPr>
          <a:xfrm>
            <a:off x="3788156" y="1038598"/>
            <a:ext cx="4581652" cy="4780804"/>
            <a:chOff x="3788156" y="1038598"/>
            <a:chExt cx="4581652" cy="4780804"/>
          </a:xfrm>
        </p:grpSpPr>
        <p:cxnSp>
          <p:nvCxnSpPr>
            <p:cNvPr id="9" name="直線單箭頭接點 8">
              <a:extLst>
                <a:ext uri="{FF2B5EF4-FFF2-40B4-BE49-F238E27FC236}">
                  <a16:creationId xmlns:a16="http://schemas.microsoft.com/office/drawing/2014/main" id="{53E1CA66-6AA8-4479-8D7E-07835D47B19D}"/>
                </a:ext>
              </a:extLst>
            </p:cNvPr>
            <p:cNvCxnSpPr/>
            <p:nvPr/>
          </p:nvCxnSpPr>
          <p:spPr>
            <a:xfrm>
              <a:off x="4557776" y="1223264"/>
              <a:ext cx="4775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5D294DCD-5D8B-4FDA-AEEB-8340D7EED1CE}"/>
                </a:ext>
              </a:extLst>
            </p:cNvPr>
            <p:cNvSpPr txBox="1"/>
            <p:nvPr/>
          </p:nvSpPr>
          <p:spPr>
            <a:xfrm>
              <a:off x="5035296" y="1038598"/>
              <a:ext cx="1182624" cy="369332"/>
            </a:xfrm>
            <a:prstGeom prst="rect">
              <a:avLst/>
            </a:prstGeom>
            <a:noFill/>
          </p:spPr>
          <p:txBody>
            <a:bodyPr wrap="square" rtlCol="0">
              <a:spAutoFit/>
            </a:bodyPr>
            <a:lstStyle/>
            <a:p>
              <a:r>
                <a:rPr lang="zh-TW" altLang="en-US" dirty="0"/>
                <a:t>總照片數</a:t>
              </a:r>
            </a:p>
          </p:txBody>
        </p:sp>
        <p:cxnSp>
          <p:nvCxnSpPr>
            <p:cNvPr id="11" name="直線單箭頭接點 10">
              <a:extLst>
                <a:ext uri="{FF2B5EF4-FFF2-40B4-BE49-F238E27FC236}">
                  <a16:creationId xmlns:a16="http://schemas.microsoft.com/office/drawing/2014/main" id="{A3A54E38-7AA2-4C89-97D5-6251773F34AD}"/>
                </a:ext>
              </a:extLst>
            </p:cNvPr>
            <p:cNvCxnSpPr/>
            <p:nvPr/>
          </p:nvCxnSpPr>
          <p:spPr>
            <a:xfrm>
              <a:off x="4557776" y="1407930"/>
              <a:ext cx="4775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841EC41E-5EB6-4E01-929E-72541C1F22E7}"/>
                </a:ext>
              </a:extLst>
            </p:cNvPr>
            <p:cNvSpPr txBox="1"/>
            <p:nvPr/>
          </p:nvSpPr>
          <p:spPr>
            <a:xfrm>
              <a:off x="5035296" y="1315597"/>
              <a:ext cx="3334512" cy="369332"/>
            </a:xfrm>
            <a:prstGeom prst="rect">
              <a:avLst/>
            </a:prstGeom>
            <a:noFill/>
          </p:spPr>
          <p:txBody>
            <a:bodyPr wrap="square" rtlCol="0">
              <a:spAutoFit/>
            </a:bodyPr>
            <a:lstStyle/>
            <a:p>
              <a:r>
                <a:rPr lang="zh-TW" altLang="en-US" dirty="0"/>
                <a:t>標記類別數</a:t>
              </a:r>
              <a:r>
                <a:rPr lang="en-US" altLang="zh-TW" dirty="0"/>
                <a:t>(</a:t>
              </a:r>
              <a:r>
                <a:rPr lang="en-US" altLang="zh-TW" dirty="0" err="1"/>
                <a:t>green,red,blue</a:t>
              </a:r>
              <a:r>
                <a:rPr lang="en-US" altLang="zh-TW" dirty="0"/>
                <a:t>)</a:t>
              </a:r>
              <a:endParaRPr lang="zh-TW" altLang="en-US" dirty="0"/>
            </a:p>
          </p:txBody>
        </p:sp>
        <p:pic>
          <p:nvPicPr>
            <p:cNvPr id="14" name="圖片 13">
              <a:extLst>
                <a:ext uri="{FF2B5EF4-FFF2-40B4-BE49-F238E27FC236}">
                  <a16:creationId xmlns:a16="http://schemas.microsoft.com/office/drawing/2014/main" id="{9F05A26B-8416-4BFF-B72D-0CE0A114F0A4}"/>
                </a:ext>
              </a:extLst>
            </p:cNvPr>
            <p:cNvPicPr>
              <a:picLocks noChangeAspect="1"/>
            </p:cNvPicPr>
            <p:nvPr/>
          </p:nvPicPr>
          <p:blipFill>
            <a:blip r:embed="rId3"/>
            <a:stretch>
              <a:fillRect/>
            </a:stretch>
          </p:blipFill>
          <p:spPr>
            <a:xfrm>
              <a:off x="5462016" y="3975431"/>
              <a:ext cx="2159790" cy="1843971"/>
            </a:xfrm>
            <a:prstGeom prst="rect">
              <a:avLst/>
            </a:prstGeom>
          </p:spPr>
        </p:pic>
        <p:cxnSp>
          <p:nvCxnSpPr>
            <p:cNvPr id="17" name="直線單箭頭接點 16">
              <a:extLst>
                <a:ext uri="{FF2B5EF4-FFF2-40B4-BE49-F238E27FC236}">
                  <a16:creationId xmlns:a16="http://schemas.microsoft.com/office/drawing/2014/main" id="{04A0F8CA-C7BF-4E32-A6D3-9E727216EEE2}"/>
                </a:ext>
              </a:extLst>
            </p:cNvPr>
            <p:cNvCxnSpPr/>
            <p:nvPr/>
          </p:nvCxnSpPr>
          <p:spPr>
            <a:xfrm>
              <a:off x="3788156" y="3030990"/>
              <a:ext cx="4775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8A2A13E0-D99B-434F-AEC6-0BA3266AB9D2}"/>
                </a:ext>
              </a:extLst>
            </p:cNvPr>
            <p:cNvSpPr txBox="1"/>
            <p:nvPr/>
          </p:nvSpPr>
          <p:spPr>
            <a:xfrm>
              <a:off x="4287294" y="2815860"/>
              <a:ext cx="3334512" cy="369332"/>
            </a:xfrm>
            <a:prstGeom prst="rect">
              <a:avLst/>
            </a:prstGeom>
            <a:noFill/>
          </p:spPr>
          <p:txBody>
            <a:bodyPr wrap="square" rtlCol="0">
              <a:spAutoFit/>
            </a:bodyPr>
            <a:lstStyle/>
            <a:p>
              <a:r>
                <a:rPr lang="zh-TW" altLang="en-US" dirty="0"/>
                <a:t>對原相片集進行預先處理</a:t>
              </a:r>
            </a:p>
          </p:txBody>
        </p:sp>
      </p:grpSp>
      <p:pic>
        <p:nvPicPr>
          <p:cNvPr id="23" name="圖片 22">
            <a:extLst>
              <a:ext uri="{FF2B5EF4-FFF2-40B4-BE49-F238E27FC236}">
                <a16:creationId xmlns:a16="http://schemas.microsoft.com/office/drawing/2014/main" id="{FABE49D9-74C0-411F-98E8-AF6ED50F4B59}"/>
              </a:ext>
            </a:extLst>
          </p:cNvPr>
          <p:cNvPicPr>
            <a:picLocks noChangeAspect="1"/>
          </p:cNvPicPr>
          <p:nvPr/>
        </p:nvPicPr>
        <p:blipFill>
          <a:blip r:embed="rId4"/>
          <a:stretch>
            <a:fillRect/>
          </a:stretch>
        </p:blipFill>
        <p:spPr>
          <a:xfrm>
            <a:off x="0" y="5593"/>
            <a:ext cx="7977728" cy="6861311"/>
          </a:xfrm>
          <a:prstGeom prst="rect">
            <a:avLst/>
          </a:prstGeom>
        </p:spPr>
      </p:pic>
      <p:pic>
        <p:nvPicPr>
          <p:cNvPr id="30" name="圖片 29">
            <a:extLst>
              <a:ext uri="{FF2B5EF4-FFF2-40B4-BE49-F238E27FC236}">
                <a16:creationId xmlns:a16="http://schemas.microsoft.com/office/drawing/2014/main" id="{07F2280F-CF8A-4081-A39F-A612026B5404}"/>
              </a:ext>
            </a:extLst>
          </p:cNvPr>
          <p:cNvPicPr>
            <a:picLocks noChangeAspect="1"/>
          </p:cNvPicPr>
          <p:nvPr/>
        </p:nvPicPr>
        <p:blipFill>
          <a:blip r:embed="rId5"/>
          <a:stretch>
            <a:fillRect/>
          </a:stretch>
        </p:blipFill>
        <p:spPr>
          <a:xfrm>
            <a:off x="5121378" y="1958386"/>
            <a:ext cx="6948702" cy="4894022"/>
          </a:xfrm>
          <a:prstGeom prst="rect">
            <a:avLst/>
          </a:prstGeom>
        </p:spPr>
      </p:pic>
      <p:pic>
        <p:nvPicPr>
          <p:cNvPr id="25" name="圖片 24">
            <a:extLst>
              <a:ext uri="{FF2B5EF4-FFF2-40B4-BE49-F238E27FC236}">
                <a16:creationId xmlns:a16="http://schemas.microsoft.com/office/drawing/2014/main" id="{BAD8562B-689D-4440-A385-249C2961D76B}"/>
              </a:ext>
            </a:extLst>
          </p:cNvPr>
          <p:cNvPicPr>
            <a:picLocks noChangeAspect="1"/>
          </p:cNvPicPr>
          <p:nvPr/>
        </p:nvPicPr>
        <p:blipFill>
          <a:blip r:embed="rId6"/>
          <a:stretch>
            <a:fillRect/>
          </a:stretch>
        </p:blipFill>
        <p:spPr>
          <a:xfrm>
            <a:off x="9526972" y="2997756"/>
            <a:ext cx="2375279" cy="3751341"/>
          </a:xfrm>
          <a:prstGeom prst="rect">
            <a:avLst/>
          </a:prstGeom>
          <a:ln w="28575">
            <a:solidFill>
              <a:schemeClr val="tx1"/>
            </a:solidFill>
          </a:ln>
        </p:spPr>
      </p:pic>
    </p:spTree>
    <p:extLst>
      <p:ext uri="{BB962C8B-B14F-4D97-AF65-F5344CB8AC3E}">
        <p14:creationId xmlns:p14="http://schemas.microsoft.com/office/powerpoint/2010/main" val="118979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21103</TotalTime>
  <Words>1900</Words>
  <Application>Microsoft Office PowerPoint</Application>
  <PresentationFormat>寬螢幕</PresentationFormat>
  <Paragraphs>120</Paragraphs>
  <Slides>26</Slides>
  <Notes>0</Notes>
  <HiddenSlides>0</HiddenSlides>
  <MMClips>3</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26</vt:i4>
      </vt:variant>
    </vt:vector>
  </HeadingPairs>
  <TitlesOfParts>
    <vt:vector size="36" baseType="lpstr">
      <vt:lpstr>-apple-system</vt:lpstr>
      <vt:lpstr>KaTeX_Main</vt:lpstr>
      <vt:lpstr>Söhne</vt:lpstr>
      <vt:lpstr>source-code-pro</vt:lpstr>
      <vt:lpstr>Arial</vt:lpstr>
      <vt:lpstr>Calibri</vt:lpstr>
      <vt:lpstr>Calibri Light</vt:lpstr>
      <vt:lpstr>Cambria Math</vt:lpstr>
      <vt:lpstr>Wingdings</vt:lpstr>
      <vt:lpstr>Office 佈景主題</vt:lpstr>
      <vt:lpstr>專題報告(二)</vt:lpstr>
      <vt:lpstr>PowerPoint 簡報</vt:lpstr>
      <vt:lpstr>前置作業</vt:lpstr>
      <vt:lpstr>在anaconda 中建立YOLOv8環境</vt:lpstr>
      <vt:lpstr>PowerPoint 簡報</vt:lpstr>
      <vt:lpstr>目標圖像擷取</vt:lpstr>
      <vt:lpstr>用labelme進行圖片分割</vt:lpstr>
      <vt:lpstr>使用Roboflow進行轉檔並且擴增及整理資料集</vt:lpstr>
      <vt:lpstr>PowerPoint 簡報</vt:lpstr>
      <vt:lpstr>PowerPoint 簡報</vt:lpstr>
      <vt:lpstr>PowerPoint 簡報</vt:lpstr>
      <vt:lpstr>PowerPoint 簡報</vt:lpstr>
      <vt:lpstr>PowerPoint 簡報</vt:lpstr>
      <vt:lpstr>PowerPoint 簡報</vt:lpstr>
      <vt:lpstr>訓練結果分析</vt:lpstr>
      <vt:lpstr>Confusion_matrix_normalized</vt:lpstr>
      <vt:lpstr>PowerPoint 簡報</vt:lpstr>
      <vt:lpstr>PowerPoint 簡報</vt:lpstr>
      <vt:lpstr>評估分類模型性能的重要指標</vt:lpstr>
      <vt:lpstr>召回率範例</vt:lpstr>
      <vt:lpstr>精確率和召回率的權衡</vt:lpstr>
      <vt:lpstr>PowerPoint 簡報</vt:lpstr>
      <vt:lpstr>定位損失box_loss：預測框與標定框之間的誤差（GIoU），越小定位越準 置信度損失obj_loss：計算網路的置信度，越小判定為目標的能力越準 分類損失cls_loss：計算錨框與對應的標定分類是否正確，越小分類越準 mAP是用Precision和Recall作為兩軸作圖後圍成的面積，m表示平均，@後面的數表示判定iou為正負樣本的閾值，@0.5:0.95表示閾值取0.5:0.05:0.95後取均值 。mAP@.5:.95（mAP@[.5:.95]）表示在不同IoU閾值（從0.5到0.95，步長0.05）（0.5、0.55、0.6、0.65、0.7、0.75、0.8、0.85、0.9、0.95）上的平均mAP。mAP@.5：表示閾值大於0.5的平均mAP</vt:lpstr>
      <vt:lpstr>實際即時辨識</vt:lpstr>
      <vt:lpstr>PowerPoint 簡報</vt:lpstr>
      <vt:lpstr>參考網站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專題報告-2</dc:title>
  <dc:creator>苡瑄 谷</dc:creator>
  <cp:lastModifiedBy>苡瑄 谷</cp:lastModifiedBy>
  <cp:revision>55</cp:revision>
  <dcterms:created xsi:type="dcterms:W3CDTF">2024-04-17T08:16:33Z</dcterms:created>
  <dcterms:modified xsi:type="dcterms:W3CDTF">2024-05-16T13:47:37Z</dcterms:modified>
</cp:coreProperties>
</file>